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5248" r:id="rId1"/>
  </p:sldMasterIdLst>
  <p:notesMasterIdLst>
    <p:notesMasterId r:id="rId58"/>
  </p:notesMasterIdLst>
  <p:handoutMasterIdLst>
    <p:handoutMasterId r:id="rId59"/>
  </p:handoutMasterIdLst>
  <p:sldIdLst>
    <p:sldId id="531" r:id="rId2"/>
    <p:sldId id="632" r:id="rId3"/>
    <p:sldId id="507" r:id="rId4"/>
    <p:sldId id="601" r:id="rId5"/>
    <p:sldId id="633" r:id="rId6"/>
    <p:sldId id="648" r:id="rId7"/>
    <p:sldId id="634" r:id="rId8"/>
    <p:sldId id="649" r:id="rId9"/>
    <p:sldId id="635" r:id="rId10"/>
    <p:sldId id="650" r:id="rId11"/>
    <p:sldId id="606" r:id="rId12"/>
    <p:sldId id="608" r:id="rId13"/>
    <p:sldId id="609" r:id="rId14"/>
    <p:sldId id="614" r:id="rId15"/>
    <p:sldId id="615" r:id="rId16"/>
    <p:sldId id="611" r:id="rId17"/>
    <p:sldId id="641" r:id="rId18"/>
    <p:sldId id="610" r:id="rId19"/>
    <p:sldId id="616" r:id="rId20"/>
    <p:sldId id="622" r:id="rId21"/>
    <p:sldId id="623" r:id="rId22"/>
    <p:sldId id="624" r:id="rId23"/>
    <p:sldId id="625" r:id="rId24"/>
    <p:sldId id="626" r:id="rId25"/>
    <p:sldId id="627" r:id="rId26"/>
    <p:sldId id="628" r:id="rId27"/>
    <p:sldId id="629" r:id="rId28"/>
    <p:sldId id="630" r:id="rId29"/>
    <p:sldId id="642" r:id="rId30"/>
    <p:sldId id="643" r:id="rId31"/>
    <p:sldId id="670" r:id="rId32"/>
    <p:sldId id="644" r:id="rId33"/>
    <p:sldId id="647" r:id="rId34"/>
    <p:sldId id="645" r:id="rId35"/>
    <p:sldId id="646" r:id="rId36"/>
    <p:sldId id="653" r:id="rId37"/>
    <p:sldId id="652" r:id="rId38"/>
    <p:sldId id="654" r:id="rId39"/>
    <p:sldId id="655" r:id="rId40"/>
    <p:sldId id="664" r:id="rId41"/>
    <p:sldId id="665" r:id="rId42"/>
    <p:sldId id="666" r:id="rId43"/>
    <p:sldId id="657" r:id="rId44"/>
    <p:sldId id="658" r:id="rId45"/>
    <p:sldId id="659" r:id="rId46"/>
    <p:sldId id="669" r:id="rId47"/>
    <p:sldId id="667" r:id="rId48"/>
    <p:sldId id="668" r:id="rId49"/>
    <p:sldId id="637" r:id="rId50"/>
    <p:sldId id="636" r:id="rId51"/>
    <p:sldId id="638" r:id="rId52"/>
    <p:sldId id="639" r:id="rId53"/>
    <p:sldId id="640" r:id="rId54"/>
    <p:sldId id="458" r:id="rId55"/>
    <p:sldId id="651" r:id="rId56"/>
    <p:sldId id="310" r:id="rId57"/>
  </p:sldIdLst>
  <p:sldSz cx="9144000" cy="6858000" type="screen4x3"/>
  <p:notesSz cx="6858000" cy="9144000"/>
  <p:embeddedFontLst>
    <p:embeddedFont>
      <p:font typeface="휴먼모음T" pitchFamily="18" charset="-127"/>
      <p:regular r:id="rId60"/>
    </p:embeddedFont>
    <p:embeddedFont>
      <p:font typeface="Georgia" pitchFamily="18" charset="0"/>
      <p:regular r:id="rId61"/>
      <p:bold r:id="rId62"/>
      <p:italic r:id="rId63"/>
      <p:boldItalic r:id="rId64"/>
    </p:embeddedFont>
    <p:embeddedFont>
      <p:font typeface="맑은 고딕" pitchFamily="50" charset="-127"/>
      <p:regular r:id="rId65"/>
      <p:bold r:id="rId66"/>
    </p:embeddedFont>
    <p:embeddedFont>
      <p:font typeface="HY헤드라인M" pitchFamily="18" charset="-127"/>
      <p:regular r:id="rId67"/>
    </p:embeddedFont>
    <p:embeddedFont>
      <p:font typeface="HY얕은샘물M" pitchFamily="18" charset="-127"/>
      <p:regular r:id="rId68"/>
    </p:embeddedFont>
    <p:embeddedFont>
      <p:font typeface="Arial Unicode MS" pitchFamily="50" charset="-127"/>
      <p:regular r:id="rId69"/>
    </p:embeddedFont>
    <p:embeddedFont>
      <p:font typeface="휴먼옛체" pitchFamily="18" charset="-127"/>
      <p:regular r:id="rId70"/>
    </p:embeddedFont>
    <p:embeddedFont>
      <p:font typeface="휴먼매직체" pitchFamily="18" charset="-127"/>
      <p:regular r:id="rId71"/>
    </p:embeddedFont>
    <p:embeddedFont>
      <p:font typeface="Wingdings 2" pitchFamily="18" charset="2"/>
      <p:regular r:id="rId72"/>
    </p:embeddedFont>
    <p:embeddedFont>
      <p:font typeface="Trebuchet MS" pitchFamily="34" charset="0"/>
      <p:regular r:id="rId73"/>
      <p:bold r:id="rId74"/>
      <p:italic r:id="rId75"/>
      <p:boldItalic r:id="rId76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333399"/>
    <a:srgbClr val="FF00FF"/>
    <a:srgbClr val="FFFFCC"/>
    <a:srgbClr val="1A1488"/>
    <a:srgbClr val="00005E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1" autoAdjust="0"/>
    <p:restoredTop sz="98585" autoAdjust="0"/>
  </p:normalViewPr>
  <p:slideViewPr>
    <p:cSldViewPr>
      <p:cViewPr>
        <p:scale>
          <a:sx n="66" d="100"/>
          <a:sy n="66" d="100"/>
        </p:scale>
        <p:origin x="-1182" y="-984"/>
      </p:cViewPr>
      <p:guideLst>
        <p:guide orient="horz" pos="2931"/>
        <p:guide orient="horz" pos="3748"/>
        <p:guide pos="2880"/>
        <p:guide pos="612"/>
      </p:guideLst>
    </p:cSldViewPr>
  </p:slideViewPr>
  <p:outlineViewPr>
    <p:cViewPr>
      <p:scale>
        <a:sx n="33" d="100"/>
        <a:sy n="33" d="100"/>
      </p:scale>
      <p:origin x="0" y="787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>
      <p:cViewPr varScale="1">
        <p:scale>
          <a:sx n="82" d="100"/>
          <a:sy n="82" d="100"/>
        </p:scale>
        <p:origin x="-206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76" Type="http://schemas.openxmlformats.org/officeDocument/2006/relationships/font" Target="fonts/font17.fntdata"/><Relationship Id="rId7" Type="http://schemas.openxmlformats.org/officeDocument/2006/relationships/slide" Target="slides/slide6.xml"/><Relationship Id="rId71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7.fntdata"/><Relationship Id="rId74" Type="http://schemas.openxmlformats.org/officeDocument/2006/relationships/font" Target="fonts/font15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3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AE3E7F8-F8BA-4993-B378-0E19ED9E9D64}" type="datetimeFigureOut">
              <a:rPr lang="ko-KR" altLang="en-US"/>
              <a:pPr>
                <a:defRPr/>
              </a:pPr>
              <a:t>2012-06-15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80E9664-B5BE-4173-90DD-8608A1BB1B0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D9B84132-F250-4D4B-84D1-CE8E410AEBA8}" type="datetimeFigureOut">
              <a:rPr lang="ko-KR" altLang="en-US"/>
              <a:pPr>
                <a:defRPr/>
              </a:pPr>
              <a:t>2012-06-15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DEBE9676-3002-456E-848D-26663AB5B6D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91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20BC1C-CF5B-485D-BD14-1238DDA83BF9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1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5837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72FA46-2BEB-4F3A-B48C-FD9CF3EACFA5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10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593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4ACDB5-32A9-4C49-AFF0-88EBA2B56BB9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11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042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4813AF-84BB-46FB-BA5F-13337A023AC2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12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14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796BD3-8B3B-437E-9373-9A992BE38287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13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24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BEDA89-8E40-49C6-B799-E6C3D317C090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14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3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4FEEA3-08AA-4E52-94A2-7E50C1135884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15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45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604D46-E46A-4610-B4B1-60B872DD2F02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16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55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1B0E40-5BDC-4EF5-89DE-431DA6F3ACB1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17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65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A7B61A-512E-4644-BEFC-FF47C321F3B8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18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75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990922-8FC1-4DB7-8159-B0A87A958DC5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19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5018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FD5CCF-C9C5-488A-9656-3453220FF4A4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2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86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696FF7-030F-47C2-98BF-D67A24E00DC0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20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2FAFBE-D65B-485C-B477-19D3E5C67D2D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21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06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0DD2A6-1DF0-458E-A457-89BFF85709AA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22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4D9117-1507-44C9-A9FF-A9F9A9051D30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23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27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7785E8-3A69-421A-B8FD-A70D6106A9B8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24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373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DBCB94-0D48-4AE2-AD3D-B21DB39A592F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25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47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63FFAE-6C49-4637-A7F5-F644AD7F9477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26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382755-D581-4C38-9EC3-81A5295FAE83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27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68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68E63D-D58A-4056-9D13-CB38E5696BCC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28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49A55D-6EDA-4D12-94C4-51D333152706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29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512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9C3469-B9F2-4C38-858D-75B6E5ACCAAD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3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885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83CC2D-7105-4F1D-9908-858FE4687903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30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885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83CC2D-7105-4F1D-9908-858FE4687903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31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98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2A213D-B5D9-499D-AE4F-EEA8717886B8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35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10957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B689ED-67D9-4004-A51E-FAFEBB78FA7D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36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10957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B689ED-67D9-4004-A51E-FAFEBB78FA7D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37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4BBBD7F-3DFB-40EB-9B69-150F6EDAAAC2}" type="slidenum">
              <a:rPr lang="en-US" altLang="ko-KR" sz="1200"/>
              <a:pPr algn="r"/>
              <a:t>38</a:t>
            </a:fld>
            <a:endParaRPr lang="en-US" altLang="ko-KR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ko-KR" altLang="en-US" b="1" smtClean="0">
                <a:solidFill>
                  <a:srgbClr val="FF0066"/>
                </a:solidFill>
              </a:rPr>
              <a:t>일반대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교육대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산업대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사관학교</a:t>
            </a:r>
            <a:r>
              <a:rPr lang="en-US" altLang="ko-KR" b="1" smtClean="0">
                <a:solidFill>
                  <a:srgbClr val="FF0066"/>
                </a:solidFill>
              </a:rPr>
              <a:t>, KAIST </a:t>
            </a:r>
            <a:r>
              <a:rPr lang="ko-KR" altLang="en-US" b="1" smtClean="0">
                <a:solidFill>
                  <a:srgbClr val="FF0066"/>
                </a:solidFill>
              </a:rPr>
              <a:t>등 </a:t>
            </a:r>
            <a:r>
              <a:rPr lang="en-US" altLang="ko-KR" b="1" smtClean="0">
                <a:solidFill>
                  <a:srgbClr val="FF0066"/>
                </a:solidFill>
              </a:rPr>
              <a:t>36</a:t>
            </a:r>
            <a:r>
              <a:rPr lang="ko-KR" altLang="en-US" b="1" smtClean="0">
                <a:solidFill>
                  <a:srgbClr val="FF0066"/>
                </a:solidFill>
              </a:rPr>
              <a:t>만 명</a:t>
            </a:r>
            <a:r>
              <a:rPr lang="en-US" altLang="ko-KR" b="1" smtClean="0">
                <a:solidFill>
                  <a:srgbClr val="FF0066"/>
                </a:solidFill>
              </a:rPr>
              <a:t>,        </a:t>
            </a:r>
            <a:r>
              <a:rPr lang="ko-KR" altLang="en-US" b="1" smtClean="0">
                <a:solidFill>
                  <a:srgbClr val="FF0066"/>
                </a:solidFill>
              </a:rPr>
              <a:t>전문대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폴리텍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통신대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사이버대 등 </a:t>
            </a:r>
            <a:r>
              <a:rPr lang="en-US" altLang="ko-KR" b="1" smtClean="0">
                <a:solidFill>
                  <a:srgbClr val="FF0066"/>
                </a:solidFill>
              </a:rPr>
              <a:t>32</a:t>
            </a:r>
            <a:r>
              <a:rPr lang="ko-KR" altLang="en-US" b="1" smtClean="0">
                <a:solidFill>
                  <a:srgbClr val="FF0066"/>
                </a:solidFill>
              </a:rPr>
              <a:t>만 명</a:t>
            </a:r>
          </a:p>
          <a:p>
            <a:pPr eaLnBrk="1" hangingPunct="1"/>
            <a:r>
              <a:rPr lang="ko-KR" altLang="en-US" smtClean="0"/>
              <a:t>특목고 고</a:t>
            </a:r>
            <a:r>
              <a:rPr lang="en-US" altLang="ko-KR" smtClean="0"/>
              <a:t>3 </a:t>
            </a:r>
            <a:r>
              <a:rPr lang="ko-KR" altLang="en-US" smtClean="0"/>
              <a:t>학생 숫자만 약 </a:t>
            </a:r>
            <a:r>
              <a:rPr lang="en-US" altLang="ko-KR" smtClean="0"/>
              <a:t>1</a:t>
            </a:r>
            <a:r>
              <a:rPr lang="ko-KR" altLang="en-US" smtClean="0"/>
              <a:t>만 </a:t>
            </a:r>
            <a:r>
              <a:rPr lang="en-US" altLang="ko-KR" smtClean="0"/>
              <a:t>2</a:t>
            </a:r>
            <a:r>
              <a:rPr lang="ko-KR" altLang="en-US" smtClean="0"/>
              <a:t>천 </a:t>
            </a:r>
            <a:r>
              <a:rPr lang="en-US" altLang="ko-KR" smtClean="0"/>
              <a:t>5</a:t>
            </a:r>
            <a:r>
              <a:rPr lang="ko-KR" altLang="en-US" smtClean="0"/>
              <a:t>백명</a:t>
            </a:r>
            <a:r>
              <a:rPr lang="en-US" altLang="ko-KR" smtClean="0"/>
              <a:t>, </a:t>
            </a:r>
            <a:r>
              <a:rPr lang="ko-KR" altLang="en-US" smtClean="0"/>
              <a:t>서울대</a:t>
            </a:r>
            <a:r>
              <a:rPr lang="en-US" altLang="ko-KR" smtClean="0"/>
              <a:t>(3,250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연세대</a:t>
            </a:r>
            <a:r>
              <a:rPr lang="en-US" altLang="ko-KR" smtClean="0"/>
              <a:t>(3,793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고려대</a:t>
            </a:r>
            <a:r>
              <a:rPr lang="en-US" altLang="ko-KR" smtClean="0"/>
              <a:t>(4,101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서강대</a:t>
            </a:r>
            <a:r>
              <a:rPr lang="en-US" altLang="ko-KR" smtClean="0"/>
              <a:t>(1,849</a:t>
            </a:r>
            <a:r>
              <a:rPr lang="ko-KR" altLang="en-US" smtClean="0"/>
              <a:t>명</a:t>
            </a:r>
            <a:r>
              <a:rPr lang="en-US" altLang="ko-KR" smtClean="0"/>
              <a:t>) </a:t>
            </a:r>
            <a:r>
              <a:rPr lang="ko-KR" altLang="en-US" smtClean="0"/>
              <a:t>까지 모집 정원이 약 </a:t>
            </a:r>
            <a:r>
              <a:rPr lang="en-US" altLang="ko-KR" smtClean="0"/>
              <a:t>1</a:t>
            </a:r>
            <a:r>
              <a:rPr lang="ko-KR" altLang="en-US" smtClean="0"/>
              <a:t>만 </a:t>
            </a:r>
            <a:r>
              <a:rPr lang="en-US" altLang="ko-KR" smtClean="0"/>
              <a:t>3</a:t>
            </a:r>
            <a:r>
              <a:rPr lang="ko-KR" altLang="en-US" smtClean="0"/>
              <a:t>천명</a:t>
            </a:r>
            <a:r>
              <a:rPr lang="en-US" altLang="ko-KR" smtClean="0"/>
              <a:t>.</a:t>
            </a:r>
          </a:p>
          <a:p>
            <a:pPr eaLnBrk="1" hangingPunct="1"/>
            <a:r>
              <a:rPr lang="ko-KR" altLang="en-US" smtClean="0"/>
              <a:t>여기에 성균관대</a:t>
            </a:r>
            <a:r>
              <a:rPr lang="en-US" altLang="ko-KR" smtClean="0"/>
              <a:t>(3,992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이화여대</a:t>
            </a:r>
            <a:r>
              <a:rPr lang="en-US" altLang="ko-KR" smtClean="0"/>
              <a:t>(3,336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한양대</a:t>
            </a:r>
            <a:r>
              <a:rPr lang="en-US" altLang="ko-KR" smtClean="0"/>
              <a:t>(3,171)</a:t>
            </a:r>
            <a:r>
              <a:rPr lang="ko-KR" altLang="en-US" smtClean="0"/>
              <a:t>까지 총 모집인원이 약 </a:t>
            </a:r>
            <a:r>
              <a:rPr lang="en-US" altLang="ko-KR" smtClean="0"/>
              <a:t>2</a:t>
            </a:r>
            <a:r>
              <a:rPr lang="ko-KR" altLang="en-US" smtClean="0"/>
              <a:t>만 </a:t>
            </a:r>
            <a:r>
              <a:rPr lang="en-US" altLang="ko-KR" smtClean="0"/>
              <a:t>3</a:t>
            </a:r>
            <a:r>
              <a:rPr lang="ko-KR" altLang="en-US" smtClean="0"/>
              <a:t>천 </a:t>
            </a:r>
            <a:r>
              <a:rPr lang="en-US" altLang="ko-KR" smtClean="0"/>
              <a:t>5</a:t>
            </a:r>
            <a:r>
              <a:rPr lang="ko-KR" altLang="en-US" smtClean="0"/>
              <a:t>백명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F8DD4F5-29F7-4589-ACC5-A7B7622A1274}" type="slidenum">
              <a:rPr lang="en-US" altLang="ko-KR" sz="1200"/>
              <a:pPr algn="r"/>
              <a:t>39</a:t>
            </a:fld>
            <a:endParaRPr lang="en-US" altLang="ko-KR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ko-KR" altLang="en-US" b="1" smtClean="0">
                <a:solidFill>
                  <a:srgbClr val="FF0066"/>
                </a:solidFill>
              </a:rPr>
              <a:t>일반대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교육대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산업대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사관학교</a:t>
            </a:r>
            <a:r>
              <a:rPr lang="en-US" altLang="ko-KR" b="1" smtClean="0">
                <a:solidFill>
                  <a:srgbClr val="FF0066"/>
                </a:solidFill>
              </a:rPr>
              <a:t>, KAIST </a:t>
            </a:r>
            <a:r>
              <a:rPr lang="ko-KR" altLang="en-US" b="1" smtClean="0">
                <a:solidFill>
                  <a:srgbClr val="FF0066"/>
                </a:solidFill>
              </a:rPr>
              <a:t>등 </a:t>
            </a:r>
            <a:r>
              <a:rPr lang="en-US" altLang="ko-KR" b="1" smtClean="0">
                <a:solidFill>
                  <a:srgbClr val="FF0066"/>
                </a:solidFill>
              </a:rPr>
              <a:t>36</a:t>
            </a:r>
            <a:r>
              <a:rPr lang="ko-KR" altLang="en-US" b="1" smtClean="0">
                <a:solidFill>
                  <a:srgbClr val="FF0066"/>
                </a:solidFill>
              </a:rPr>
              <a:t>만 명</a:t>
            </a:r>
            <a:r>
              <a:rPr lang="en-US" altLang="ko-KR" b="1" smtClean="0">
                <a:solidFill>
                  <a:srgbClr val="FF0066"/>
                </a:solidFill>
              </a:rPr>
              <a:t>,        </a:t>
            </a:r>
            <a:r>
              <a:rPr lang="ko-KR" altLang="en-US" b="1" smtClean="0">
                <a:solidFill>
                  <a:srgbClr val="FF0066"/>
                </a:solidFill>
              </a:rPr>
              <a:t>전문대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폴리텍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통신대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사이버대 등 </a:t>
            </a:r>
            <a:r>
              <a:rPr lang="en-US" altLang="ko-KR" b="1" smtClean="0">
                <a:solidFill>
                  <a:srgbClr val="FF0066"/>
                </a:solidFill>
              </a:rPr>
              <a:t>32</a:t>
            </a:r>
            <a:r>
              <a:rPr lang="ko-KR" altLang="en-US" b="1" smtClean="0">
                <a:solidFill>
                  <a:srgbClr val="FF0066"/>
                </a:solidFill>
              </a:rPr>
              <a:t>만 명</a:t>
            </a:r>
          </a:p>
          <a:p>
            <a:pPr eaLnBrk="1" hangingPunct="1"/>
            <a:r>
              <a:rPr lang="ko-KR" altLang="en-US" smtClean="0"/>
              <a:t>특목고 고</a:t>
            </a:r>
            <a:r>
              <a:rPr lang="en-US" altLang="ko-KR" smtClean="0"/>
              <a:t>3 </a:t>
            </a:r>
            <a:r>
              <a:rPr lang="ko-KR" altLang="en-US" smtClean="0"/>
              <a:t>학생 숫자만 약 </a:t>
            </a:r>
            <a:r>
              <a:rPr lang="en-US" altLang="ko-KR" smtClean="0"/>
              <a:t>1</a:t>
            </a:r>
            <a:r>
              <a:rPr lang="ko-KR" altLang="en-US" smtClean="0"/>
              <a:t>만 </a:t>
            </a:r>
            <a:r>
              <a:rPr lang="en-US" altLang="ko-KR" smtClean="0"/>
              <a:t>2</a:t>
            </a:r>
            <a:r>
              <a:rPr lang="ko-KR" altLang="en-US" smtClean="0"/>
              <a:t>천 </a:t>
            </a:r>
            <a:r>
              <a:rPr lang="en-US" altLang="ko-KR" smtClean="0"/>
              <a:t>5</a:t>
            </a:r>
            <a:r>
              <a:rPr lang="ko-KR" altLang="en-US" smtClean="0"/>
              <a:t>백명</a:t>
            </a:r>
            <a:r>
              <a:rPr lang="en-US" altLang="ko-KR" smtClean="0"/>
              <a:t>, </a:t>
            </a:r>
            <a:r>
              <a:rPr lang="ko-KR" altLang="en-US" smtClean="0"/>
              <a:t>서울대</a:t>
            </a:r>
            <a:r>
              <a:rPr lang="en-US" altLang="ko-KR" smtClean="0"/>
              <a:t>(3,250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연세대</a:t>
            </a:r>
            <a:r>
              <a:rPr lang="en-US" altLang="ko-KR" smtClean="0"/>
              <a:t>(3,793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고려대</a:t>
            </a:r>
            <a:r>
              <a:rPr lang="en-US" altLang="ko-KR" smtClean="0"/>
              <a:t>(4,101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서강대</a:t>
            </a:r>
            <a:r>
              <a:rPr lang="en-US" altLang="ko-KR" smtClean="0"/>
              <a:t>(1,849</a:t>
            </a:r>
            <a:r>
              <a:rPr lang="ko-KR" altLang="en-US" smtClean="0"/>
              <a:t>명</a:t>
            </a:r>
            <a:r>
              <a:rPr lang="en-US" altLang="ko-KR" smtClean="0"/>
              <a:t>) </a:t>
            </a:r>
            <a:r>
              <a:rPr lang="ko-KR" altLang="en-US" smtClean="0"/>
              <a:t>까지 모집 정원이 약 </a:t>
            </a:r>
            <a:r>
              <a:rPr lang="en-US" altLang="ko-KR" smtClean="0"/>
              <a:t>1</a:t>
            </a:r>
            <a:r>
              <a:rPr lang="ko-KR" altLang="en-US" smtClean="0"/>
              <a:t>만 </a:t>
            </a:r>
            <a:r>
              <a:rPr lang="en-US" altLang="ko-KR" smtClean="0"/>
              <a:t>3</a:t>
            </a:r>
            <a:r>
              <a:rPr lang="ko-KR" altLang="en-US" smtClean="0"/>
              <a:t>천명</a:t>
            </a:r>
            <a:r>
              <a:rPr lang="en-US" altLang="ko-KR" smtClean="0"/>
              <a:t>.</a:t>
            </a:r>
          </a:p>
          <a:p>
            <a:pPr eaLnBrk="1" hangingPunct="1"/>
            <a:r>
              <a:rPr lang="ko-KR" altLang="en-US" smtClean="0"/>
              <a:t>여기에 성균관대</a:t>
            </a:r>
            <a:r>
              <a:rPr lang="en-US" altLang="ko-KR" smtClean="0"/>
              <a:t>(3,992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이화여대</a:t>
            </a:r>
            <a:r>
              <a:rPr lang="en-US" altLang="ko-KR" smtClean="0"/>
              <a:t>(3,336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한양대</a:t>
            </a:r>
            <a:r>
              <a:rPr lang="en-US" altLang="ko-KR" smtClean="0"/>
              <a:t>(3,171)</a:t>
            </a:r>
            <a:r>
              <a:rPr lang="ko-KR" altLang="en-US" smtClean="0"/>
              <a:t>까지 총 모집인원이 약 </a:t>
            </a:r>
            <a:r>
              <a:rPr lang="en-US" altLang="ko-KR" smtClean="0"/>
              <a:t>2</a:t>
            </a:r>
            <a:r>
              <a:rPr lang="ko-KR" altLang="en-US" smtClean="0"/>
              <a:t>만 </a:t>
            </a:r>
            <a:r>
              <a:rPr lang="en-US" altLang="ko-KR" smtClean="0"/>
              <a:t>3</a:t>
            </a:r>
            <a:r>
              <a:rPr lang="ko-KR" altLang="en-US" smtClean="0"/>
              <a:t>천 </a:t>
            </a:r>
            <a:r>
              <a:rPr lang="en-US" altLang="ko-KR" smtClean="0"/>
              <a:t>5</a:t>
            </a:r>
            <a:r>
              <a:rPr lang="ko-KR" altLang="en-US" smtClean="0"/>
              <a:t>백명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149E407-744A-4D15-8575-DFC4155C54CC}" type="slidenum">
              <a:rPr lang="en-US" altLang="ko-KR" sz="1200"/>
              <a:pPr algn="r"/>
              <a:t>40</a:t>
            </a:fld>
            <a:endParaRPr lang="en-US" altLang="ko-KR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ko-KR" altLang="en-US" b="1" smtClean="0">
                <a:solidFill>
                  <a:srgbClr val="FF0066"/>
                </a:solidFill>
              </a:rPr>
              <a:t>일반대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교육대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산업대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사관학교</a:t>
            </a:r>
            <a:r>
              <a:rPr lang="en-US" altLang="ko-KR" b="1" smtClean="0">
                <a:solidFill>
                  <a:srgbClr val="FF0066"/>
                </a:solidFill>
              </a:rPr>
              <a:t>, KAIST </a:t>
            </a:r>
            <a:r>
              <a:rPr lang="ko-KR" altLang="en-US" b="1" smtClean="0">
                <a:solidFill>
                  <a:srgbClr val="FF0066"/>
                </a:solidFill>
              </a:rPr>
              <a:t>등 </a:t>
            </a:r>
            <a:r>
              <a:rPr lang="en-US" altLang="ko-KR" b="1" smtClean="0">
                <a:solidFill>
                  <a:srgbClr val="FF0066"/>
                </a:solidFill>
              </a:rPr>
              <a:t>36</a:t>
            </a:r>
            <a:r>
              <a:rPr lang="ko-KR" altLang="en-US" b="1" smtClean="0">
                <a:solidFill>
                  <a:srgbClr val="FF0066"/>
                </a:solidFill>
              </a:rPr>
              <a:t>만 명</a:t>
            </a:r>
            <a:r>
              <a:rPr lang="en-US" altLang="ko-KR" b="1" smtClean="0">
                <a:solidFill>
                  <a:srgbClr val="FF0066"/>
                </a:solidFill>
              </a:rPr>
              <a:t>,        </a:t>
            </a:r>
            <a:r>
              <a:rPr lang="ko-KR" altLang="en-US" b="1" smtClean="0">
                <a:solidFill>
                  <a:srgbClr val="FF0066"/>
                </a:solidFill>
              </a:rPr>
              <a:t>전문대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폴리텍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통신대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사이버대 등 </a:t>
            </a:r>
            <a:r>
              <a:rPr lang="en-US" altLang="ko-KR" b="1" smtClean="0">
                <a:solidFill>
                  <a:srgbClr val="FF0066"/>
                </a:solidFill>
              </a:rPr>
              <a:t>32</a:t>
            </a:r>
            <a:r>
              <a:rPr lang="ko-KR" altLang="en-US" b="1" smtClean="0">
                <a:solidFill>
                  <a:srgbClr val="FF0066"/>
                </a:solidFill>
              </a:rPr>
              <a:t>만 명</a:t>
            </a:r>
          </a:p>
          <a:p>
            <a:pPr eaLnBrk="1" hangingPunct="1"/>
            <a:r>
              <a:rPr lang="ko-KR" altLang="en-US" smtClean="0"/>
              <a:t>특목고 고</a:t>
            </a:r>
            <a:r>
              <a:rPr lang="en-US" altLang="ko-KR" smtClean="0"/>
              <a:t>3 </a:t>
            </a:r>
            <a:r>
              <a:rPr lang="ko-KR" altLang="en-US" smtClean="0"/>
              <a:t>학생 숫자만 약 </a:t>
            </a:r>
            <a:r>
              <a:rPr lang="en-US" altLang="ko-KR" smtClean="0"/>
              <a:t>1</a:t>
            </a:r>
            <a:r>
              <a:rPr lang="ko-KR" altLang="en-US" smtClean="0"/>
              <a:t>만 </a:t>
            </a:r>
            <a:r>
              <a:rPr lang="en-US" altLang="ko-KR" smtClean="0"/>
              <a:t>2</a:t>
            </a:r>
            <a:r>
              <a:rPr lang="ko-KR" altLang="en-US" smtClean="0"/>
              <a:t>천 </a:t>
            </a:r>
            <a:r>
              <a:rPr lang="en-US" altLang="ko-KR" smtClean="0"/>
              <a:t>5</a:t>
            </a:r>
            <a:r>
              <a:rPr lang="ko-KR" altLang="en-US" smtClean="0"/>
              <a:t>백명</a:t>
            </a:r>
            <a:r>
              <a:rPr lang="en-US" altLang="ko-KR" smtClean="0"/>
              <a:t>, </a:t>
            </a:r>
            <a:r>
              <a:rPr lang="ko-KR" altLang="en-US" smtClean="0"/>
              <a:t>서울대</a:t>
            </a:r>
            <a:r>
              <a:rPr lang="en-US" altLang="ko-KR" smtClean="0"/>
              <a:t>(3,250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연세대</a:t>
            </a:r>
            <a:r>
              <a:rPr lang="en-US" altLang="ko-KR" smtClean="0"/>
              <a:t>(3,793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고려대</a:t>
            </a:r>
            <a:r>
              <a:rPr lang="en-US" altLang="ko-KR" smtClean="0"/>
              <a:t>(4,101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서강대</a:t>
            </a:r>
            <a:r>
              <a:rPr lang="en-US" altLang="ko-KR" smtClean="0"/>
              <a:t>(1,849</a:t>
            </a:r>
            <a:r>
              <a:rPr lang="ko-KR" altLang="en-US" smtClean="0"/>
              <a:t>명</a:t>
            </a:r>
            <a:r>
              <a:rPr lang="en-US" altLang="ko-KR" smtClean="0"/>
              <a:t>) </a:t>
            </a:r>
            <a:r>
              <a:rPr lang="ko-KR" altLang="en-US" smtClean="0"/>
              <a:t>까지 모집 정원이 약 </a:t>
            </a:r>
            <a:r>
              <a:rPr lang="en-US" altLang="ko-KR" smtClean="0"/>
              <a:t>1</a:t>
            </a:r>
            <a:r>
              <a:rPr lang="ko-KR" altLang="en-US" smtClean="0"/>
              <a:t>만 </a:t>
            </a:r>
            <a:r>
              <a:rPr lang="en-US" altLang="ko-KR" smtClean="0"/>
              <a:t>3</a:t>
            </a:r>
            <a:r>
              <a:rPr lang="ko-KR" altLang="en-US" smtClean="0"/>
              <a:t>천명</a:t>
            </a:r>
            <a:r>
              <a:rPr lang="en-US" altLang="ko-KR" smtClean="0"/>
              <a:t>.</a:t>
            </a:r>
          </a:p>
          <a:p>
            <a:pPr eaLnBrk="1" hangingPunct="1"/>
            <a:r>
              <a:rPr lang="ko-KR" altLang="en-US" smtClean="0"/>
              <a:t>여기에 성균관대</a:t>
            </a:r>
            <a:r>
              <a:rPr lang="en-US" altLang="ko-KR" smtClean="0"/>
              <a:t>(3,992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이화여대</a:t>
            </a:r>
            <a:r>
              <a:rPr lang="en-US" altLang="ko-KR" smtClean="0"/>
              <a:t>(3,336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한양대</a:t>
            </a:r>
            <a:r>
              <a:rPr lang="en-US" altLang="ko-KR" smtClean="0"/>
              <a:t>(3,171)</a:t>
            </a:r>
            <a:r>
              <a:rPr lang="ko-KR" altLang="en-US" smtClean="0"/>
              <a:t>까지 총 모집인원이 약 </a:t>
            </a:r>
            <a:r>
              <a:rPr lang="en-US" altLang="ko-KR" smtClean="0"/>
              <a:t>2</a:t>
            </a:r>
            <a:r>
              <a:rPr lang="ko-KR" altLang="en-US" smtClean="0"/>
              <a:t>만 </a:t>
            </a:r>
            <a:r>
              <a:rPr lang="en-US" altLang="ko-KR" smtClean="0"/>
              <a:t>3</a:t>
            </a:r>
            <a:r>
              <a:rPr lang="ko-KR" altLang="en-US" smtClean="0"/>
              <a:t>천 </a:t>
            </a:r>
            <a:r>
              <a:rPr lang="en-US" altLang="ko-KR" smtClean="0"/>
              <a:t>5</a:t>
            </a:r>
            <a:r>
              <a:rPr lang="ko-KR" altLang="en-US" smtClean="0"/>
              <a:t>백명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07481D0-D4C8-48CB-9A17-74790F11CBC2}" type="slidenum">
              <a:rPr lang="en-US" altLang="ko-KR" sz="1200"/>
              <a:pPr algn="r"/>
              <a:t>41</a:t>
            </a:fld>
            <a:endParaRPr lang="en-US" altLang="ko-KR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ko-KR" altLang="en-US" b="1" smtClean="0">
                <a:solidFill>
                  <a:srgbClr val="FF0066"/>
                </a:solidFill>
              </a:rPr>
              <a:t>일반대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교육대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산업대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사관학교</a:t>
            </a:r>
            <a:r>
              <a:rPr lang="en-US" altLang="ko-KR" b="1" smtClean="0">
                <a:solidFill>
                  <a:srgbClr val="FF0066"/>
                </a:solidFill>
              </a:rPr>
              <a:t>, KAIST </a:t>
            </a:r>
            <a:r>
              <a:rPr lang="ko-KR" altLang="en-US" b="1" smtClean="0">
                <a:solidFill>
                  <a:srgbClr val="FF0066"/>
                </a:solidFill>
              </a:rPr>
              <a:t>등 </a:t>
            </a:r>
            <a:r>
              <a:rPr lang="en-US" altLang="ko-KR" b="1" smtClean="0">
                <a:solidFill>
                  <a:srgbClr val="FF0066"/>
                </a:solidFill>
              </a:rPr>
              <a:t>36</a:t>
            </a:r>
            <a:r>
              <a:rPr lang="ko-KR" altLang="en-US" b="1" smtClean="0">
                <a:solidFill>
                  <a:srgbClr val="FF0066"/>
                </a:solidFill>
              </a:rPr>
              <a:t>만 명</a:t>
            </a:r>
            <a:r>
              <a:rPr lang="en-US" altLang="ko-KR" b="1" smtClean="0">
                <a:solidFill>
                  <a:srgbClr val="FF0066"/>
                </a:solidFill>
              </a:rPr>
              <a:t>,        </a:t>
            </a:r>
            <a:r>
              <a:rPr lang="ko-KR" altLang="en-US" b="1" smtClean="0">
                <a:solidFill>
                  <a:srgbClr val="FF0066"/>
                </a:solidFill>
              </a:rPr>
              <a:t>전문대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폴리텍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통신대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사이버대 등 </a:t>
            </a:r>
            <a:r>
              <a:rPr lang="en-US" altLang="ko-KR" b="1" smtClean="0">
                <a:solidFill>
                  <a:srgbClr val="FF0066"/>
                </a:solidFill>
              </a:rPr>
              <a:t>32</a:t>
            </a:r>
            <a:r>
              <a:rPr lang="ko-KR" altLang="en-US" b="1" smtClean="0">
                <a:solidFill>
                  <a:srgbClr val="FF0066"/>
                </a:solidFill>
              </a:rPr>
              <a:t>만 명</a:t>
            </a:r>
          </a:p>
          <a:p>
            <a:pPr eaLnBrk="1" hangingPunct="1"/>
            <a:r>
              <a:rPr lang="ko-KR" altLang="en-US" smtClean="0"/>
              <a:t>특목고 고</a:t>
            </a:r>
            <a:r>
              <a:rPr lang="en-US" altLang="ko-KR" smtClean="0"/>
              <a:t>3 </a:t>
            </a:r>
            <a:r>
              <a:rPr lang="ko-KR" altLang="en-US" smtClean="0"/>
              <a:t>학생 숫자만 약 </a:t>
            </a:r>
            <a:r>
              <a:rPr lang="en-US" altLang="ko-KR" smtClean="0"/>
              <a:t>1</a:t>
            </a:r>
            <a:r>
              <a:rPr lang="ko-KR" altLang="en-US" smtClean="0"/>
              <a:t>만 </a:t>
            </a:r>
            <a:r>
              <a:rPr lang="en-US" altLang="ko-KR" smtClean="0"/>
              <a:t>2</a:t>
            </a:r>
            <a:r>
              <a:rPr lang="ko-KR" altLang="en-US" smtClean="0"/>
              <a:t>천 </a:t>
            </a:r>
            <a:r>
              <a:rPr lang="en-US" altLang="ko-KR" smtClean="0"/>
              <a:t>5</a:t>
            </a:r>
            <a:r>
              <a:rPr lang="ko-KR" altLang="en-US" smtClean="0"/>
              <a:t>백명</a:t>
            </a:r>
            <a:r>
              <a:rPr lang="en-US" altLang="ko-KR" smtClean="0"/>
              <a:t>, </a:t>
            </a:r>
            <a:r>
              <a:rPr lang="ko-KR" altLang="en-US" smtClean="0"/>
              <a:t>서울대</a:t>
            </a:r>
            <a:r>
              <a:rPr lang="en-US" altLang="ko-KR" smtClean="0"/>
              <a:t>(3,250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연세대</a:t>
            </a:r>
            <a:r>
              <a:rPr lang="en-US" altLang="ko-KR" smtClean="0"/>
              <a:t>(3,793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고려대</a:t>
            </a:r>
            <a:r>
              <a:rPr lang="en-US" altLang="ko-KR" smtClean="0"/>
              <a:t>(4,101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서강대</a:t>
            </a:r>
            <a:r>
              <a:rPr lang="en-US" altLang="ko-KR" smtClean="0"/>
              <a:t>(1,849</a:t>
            </a:r>
            <a:r>
              <a:rPr lang="ko-KR" altLang="en-US" smtClean="0"/>
              <a:t>명</a:t>
            </a:r>
            <a:r>
              <a:rPr lang="en-US" altLang="ko-KR" smtClean="0"/>
              <a:t>) </a:t>
            </a:r>
            <a:r>
              <a:rPr lang="ko-KR" altLang="en-US" smtClean="0"/>
              <a:t>까지 모집 정원이 약 </a:t>
            </a:r>
            <a:r>
              <a:rPr lang="en-US" altLang="ko-KR" smtClean="0"/>
              <a:t>1</a:t>
            </a:r>
            <a:r>
              <a:rPr lang="ko-KR" altLang="en-US" smtClean="0"/>
              <a:t>만 </a:t>
            </a:r>
            <a:r>
              <a:rPr lang="en-US" altLang="ko-KR" smtClean="0"/>
              <a:t>3</a:t>
            </a:r>
            <a:r>
              <a:rPr lang="ko-KR" altLang="en-US" smtClean="0"/>
              <a:t>천명</a:t>
            </a:r>
            <a:r>
              <a:rPr lang="en-US" altLang="ko-KR" smtClean="0"/>
              <a:t>.</a:t>
            </a:r>
          </a:p>
          <a:p>
            <a:pPr eaLnBrk="1" hangingPunct="1"/>
            <a:r>
              <a:rPr lang="ko-KR" altLang="en-US" smtClean="0"/>
              <a:t>여기에 성균관대</a:t>
            </a:r>
            <a:r>
              <a:rPr lang="en-US" altLang="ko-KR" smtClean="0"/>
              <a:t>(3,992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이화여대</a:t>
            </a:r>
            <a:r>
              <a:rPr lang="en-US" altLang="ko-KR" smtClean="0"/>
              <a:t>(3,336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한양대</a:t>
            </a:r>
            <a:r>
              <a:rPr lang="en-US" altLang="ko-KR" smtClean="0"/>
              <a:t>(3,171)</a:t>
            </a:r>
            <a:r>
              <a:rPr lang="ko-KR" altLang="en-US" smtClean="0"/>
              <a:t>까지 총 모집인원이 약 </a:t>
            </a:r>
            <a:r>
              <a:rPr lang="en-US" altLang="ko-KR" smtClean="0"/>
              <a:t>2</a:t>
            </a:r>
            <a:r>
              <a:rPr lang="ko-KR" altLang="en-US" smtClean="0"/>
              <a:t>만 </a:t>
            </a:r>
            <a:r>
              <a:rPr lang="en-US" altLang="ko-KR" smtClean="0"/>
              <a:t>3</a:t>
            </a:r>
            <a:r>
              <a:rPr lang="ko-KR" altLang="en-US" smtClean="0"/>
              <a:t>천 </a:t>
            </a:r>
            <a:r>
              <a:rPr lang="en-US" altLang="ko-KR" smtClean="0"/>
              <a:t>5</a:t>
            </a:r>
            <a:r>
              <a:rPr lang="ko-KR" altLang="en-US" smtClean="0"/>
              <a:t>백명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3662622-A39B-4679-93A3-5E30EB81A6C3}" type="slidenum">
              <a:rPr lang="en-US" altLang="ko-KR" sz="1200"/>
              <a:pPr algn="r"/>
              <a:t>42</a:t>
            </a:fld>
            <a:endParaRPr lang="en-US" altLang="ko-KR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ko-KR" altLang="en-US" b="1" smtClean="0">
                <a:solidFill>
                  <a:srgbClr val="FF0066"/>
                </a:solidFill>
              </a:rPr>
              <a:t>일반대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교육대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산업대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사관학교</a:t>
            </a:r>
            <a:r>
              <a:rPr lang="en-US" altLang="ko-KR" b="1" smtClean="0">
                <a:solidFill>
                  <a:srgbClr val="FF0066"/>
                </a:solidFill>
              </a:rPr>
              <a:t>, KAIST </a:t>
            </a:r>
            <a:r>
              <a:rPr lang="ko-KR" altLang="en-US" b="1" smtClean="0">
                <a:solidFill>
                  <a:srgbClr val="FF0066"/>
                </a:solidFill>
              </a:rPr>
              <a:t>등 </a:t>
            </a:r>
            <a:r>
              <a:rPr lang="en-US" altLang="ko-KR" b="1" smtClean="0">
                <a:solidFill>
                  <a:srgbClr val="FF0066"/>
                </a:solidFill>
              </a:rPr>
              <a:t>36</a:t>
            </a:r>
            <a:r>
              <a:rPr lang="ko-KR" altLang="en-US" b="1" smtClean="0">
                <a:solidFill>
                  <a:srgbClr val="FF0066"/>
                </a:solidFill>
              </a:rPr>
              <a:t>만 명</a:t>
            </a:r>
            <a:r>
              <a:rPr lang="en-US" altLang="ko-KR" b="1" smtClean="0">
                <a:solidFill>
                  <a:srgbClr val="FF0066"/>
                </a:solidFill>
              </a:rPr>
              <a:t>,        </a:t>
            </a:r>
            <a:r>
              <a:rPr lang="ko-KR" altLang="en-US" b="1" smtClean="0">
                <a:solidFill>
                  <a:srgbClr val="FF0066"/>
                </a:solidFill>
              </a:rPr>
              <a:t>전문대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폴리텍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통신대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사이버대 등 </a:t>
            </a:r>
            <a:r>
              <a:rPr lang="en-US" altLang="ko-KR" b="1" smtClean="0">
                <a:solidFill>
                  <a:srgbClr val="FF0066"/>
                </a:solidFill>
              </a:rPr>
              <a:t>32</a:t>
            </a:r>
            <a:r>
              <a:rPr lang="ko-KR" altLang="en-US" b="1" smtClean="0">
                <a:solidFill>
                  <a:srgbClr val="FF0066"/>
                </a:solidFill>
              </a:rPr>
              <a:t>만 명</a:t>
            </a:r>
          </a:p>
          <a:p>
            <a:pPr eaLnBrk="1" hangingPunct="1"/>
            <a:r>
              <a:rPr lang="ko-KR" altLang="en-US" smtClean="0"/>
              <a:t>특목고 고</a:t>
            </a:r>
            <a:r>
              <a:rPr lang="en-US" altLang="ko-KR" smtClean="0"/>
              <a:t>3 </a:t>
            </a:r>
            <a:r>
              <a:rPr lang="ko-KR" altLang="en-US" smtClean="0"/>
              <a:t>학생 숫자만 약 </a:t>
            </a:r>
            <a:r>
              <a:rPr lang="en-US" altLang="ko-KR" smtClean="0"/>
              <a:t>1</a:t>
            </a:r>
            <a:r>
              <a:rPr lang="ko-KR" altLang="en-US" smtClean="0"/>
              <a:t>만 </a:t>
            </a:r>
            <a:r>
              <a:rPr lang="en-US" altLang="ko-KR" smtClean="0"/>
              <a:t>2</a:t>
            </a:r>
            <a:r>
              <a:rPr lang="ko-KR" altLang="en-US" smtClean="0"/>
              <a:t>천 </a:t>
            </a:r>
            <a:r>
              <a:rPr lang="en-US" altLang="ko-KR" smtClean="0"/>
              <a:t>5</a:t>
            </a:r>
            <a:r>
              <a:rPr lang="ko-KR" altLang="en-US" smtClean="0"/>
              <a:t>백명</a:t>
            </a:r>
            <a:r>
              <a:rPr lang="en-US" altLang="ko-KR" smtClean="0"/>
              <a:t>, </a:t>
            </a:r>
            <a:r>
              <a:rPr lang="ko-KR" altLang="en-US" smtClean="0"/>
              <a:t>서울대</a:t>
            </a:r>
            <a:r>
              <a:rPr lang="en-US" altLang="ko-KR" smtClean="0"/>
              <a:t>(3,250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연세대</a:t>
            </a:r>
            <a:r>
              <a:rPr lang="en-US" altLang="ko-KR" smtClean="0"/>
              <a:t>(3,793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고려대</a:t>
            </a:r>
            <a:r>
              <a:rPr lang="en-US" altLang="ko-KR" smtClean="0"/>
              <a:t>(4,101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서강대</a:t>
            </a:r>
            <a:r>
              <a:rPr lang="en-US" altLang="ko-KR" smtClean="0"/>
              <a:t>(1,849</a:t>
            </a:r>
            <a:r>
              <a:rPr lang="ko-KR" altLang="en-US" smtClean="0"/>
              <a:t>명</a:t>
            </a:r>
            <a:r>
              <a:rPr lang="en-US" altLang="ko-KR" smtClean="0"/>
              <a:t>) </a:t>
            </a:r>
            <a:r>
              <a:rPr lang="ko-KR" altLang="en-US" smtClean="0"/>
              <a:t>까지 모집 정원이 약 </a:t>
            </a:r>
            <a:r>
              <a:rPr lang="en-US" altLang="ko-KR" smtClean="0"/>
              <a:t>1</a:t>
            </a:r>
            <a:r>
              <a:rPr lang="ko-KR" altLang="en-US" smtClean="0"/>
              <a:t>만 </a:t>
            </a:r>
            <a:r>
              <a:rPr lang="en-US" altLang="ko-KR" smtClean="0"/>
              <a:t>3</a:t>
            </a:r>
            <a:r>
              <a:rPr lang="ko-KR" altLang="en-US" smtClean="0"/>
              <a:t>천명</a:t>
            </a:r>
            <a:r>
              <a:rPr lang="en-US" altLang="ko-KR" smtClean="0"/>
              <a:t>.</a:t>
            </a:r>
          </a:p>
          <a:p>
            <a:pPr eaLnBrk="1" hangingPunct="1"/>
            <a:r>
              <a:rPr lang="ko-KR" altLang="en-US" smtClean="0"/>
              <a:t>여기에 성균관대</a:t>
            </a:r>
            <a:r>
              <a:rPr lang="en-US" altLang="ko-KR" smtClean="0"/>
              <a:t>(3,992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이화여대</a:t>
            </a:r>
            <a:r>
              <a:rPr lang="en-US" altLang="ko-KR" smtClean="0"/>
              <a:t>(3,336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한양대</a:t>
            </a:r>
            <a:r>
              <a:rPr lang="en-US" altLang="ko-KR" smtClean="0"/>
              <a:t>(3,171)</a:t>
            </a:r>
            <a:r>
              <a:rPr lang="ko-KR" altLang="en-US" smtClean="0"/>
              <a:t>까지 총 모집인원이 약 </a:t>
            </a:r>
            <a:r>
              <a:rPr lang="en-US" altLang="ko-KR" smtClean="0"/>
              <a:t>2</a:t>
            </a:r>
            <a:r>
              <a:rPr lang="ko-KR" altLang="en-US" smtClean="0"/>
              <a:t>만 </a:t>
            </a:r>
            <a:r>
              <a:rPr lang="en-US" altLang="ko-KR" smtClean="0"/>
              <a:t>3</a:t>
            </a:r>
            <a:r>
              <a:rPr lang="ko-KR" altLang="en-US" smtClean="0"/>
              <a:t>천 </a:t>
            </a:r>
            <a:r>
              <a:rPr lang="en-US" altLang="ko-KR" smtClean="0"/>
              <a:t>5</a:t>
            </a:r>
            <a:r>
              <a:rPr lang="ko-KR" altLang="en-US" smtClean="0"/>
              <a:t>백명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522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955E9A-0309-4A57-9C58-740E6B9B0AF0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4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9D64E97-F30A-40B2-9560-EA9E56744EB1}" type="slidenum">
              <a:rPr lang="en-US" altLang="ko-KR" sz="1200"/>
              <a:pPr algn="r"/>
              <a:t>43</a:t>
            </a:fld>
            <a:endParaRPr lang="en-US" altLang="ko-KR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ko-KR" altLang="en-US" b="1" smtClean="0">
                <a:solidFill>
                  <a:srgbClr val="FF0066"/>
                </a:solidFill>
              </a:rPr>
              <a:t>일반대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교육대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산업대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사관학교</a:t>
            </a:r>
            <a:r>
              <a:rPr lang="en-US" altLang="ko-KR" b="1" smtClean="0">
                <a:solidFill>
                  <a:srgbClr val="FF0066"/>
                </a:solidFill>
              </a:rPr>
              <a:t>, KAIST </a:t>
            </a:r>
            <a:r>
              <a:rPr lang="ko-KR" altLang="en-US" b="1" smtClean="0">
                <a:solidFill>
                  <a:srgbClr val="FF0066"/>
                </a:solidFill>
              </a:rPr>
              <a:t>등 </a:t>
            </a:r>
            <a:r>
              <a:rPr lang="en-US" altLang="ko-KR" b="1" smtClean="0">
                <a:solidFill>
                  <a:srgbClr val="FF0066"/>
                </a:solidFill>
              </a:rPr>
              <a:t>36</a:t>
            </a:r>
            <a:r>
              <a:rPr lang="ko-KR" altLang="en-US" b="1" smtClean="0">
                <a:solidFill>
                  <a:srgbClr val="FF0066"/>
                </a:solidFill>
              </a:rPr>
              <a:t>만 명</a:t>
            </a:r>
            <a:r>
              <a:rPr lang="en-US" altLang="ko-KR" b="1" smtClean="0">
                <a:solidFill>
                  <a:srgbClr val="FF0066"/>
                </a:solidFill>
              </a:rPr>
              <a:t>,        </a:t>
            </a:r>
            <a:r>
              <a:rPr lang="ko-KR" altLang="en-US" b="1" smtClean="0">
                <a:solidFill>
                  <a:srgbClr val="FF0066"/>
                </a:solidFill>
              </a:rPr>
              <a:t>전문대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폴리텍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통신대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사이버대 등 </a:t>
            </a:r>
            <a:r>
              <a:rPr lang="en-US" altLang="ko-KR" b="1" smtClean="0">
                <a:solidFill>
                  <a:srgbClr val="FF0066"/>
                </a:solidFill>
              </a:rPr>
              <a:t>32</a:t>
            </a:r>
            <a:r>
              <a:rPr lang="ko-KR" altLang="en-US" b="1" smtClean="0">
                <a:solidFill>
                  <a:srgbClr val="FF0066"/>
                </a:solidFill>
              </a:rPr>
              <a:t>만 명</a:t>
            </a:r>
          </a:p>
          <a:p>
            <a:pPr eaLnBrk="1" hangingPunct="1"/>
            <a:r>
              <a:rPr lang="ko-KR" altLang="en-US" smtClean="0"/>
              <a:t>특목고 고</a:t>
            </a:r>
            <a:r>
              <a:rPr lang="en-US" altLang="ko-KR" smtClean="0"/>
              <a:t>3 </a:t>
            </a:r>
            <a:r>
              <a:rPr lang="ko-KR" altLang="en-US" smtClean="0"/>
              <a:t>학생 숫자만 약 </a:t>
            </a:r>
            <a:r>
              <a:rPr lang="en-US" altLang="ko-KR" smtClean="0"/>
              <a:t>1</a:t>
            </a:r>
            <a:r>
              <a:rPr lang="ko-KR" altLang="en-US" smtClean="0"/>
              <a:t>만 </a:t>
            </a:r>
            <a:r>
              <a:rPr lang="en-US" altLang="ko-KR" smtClean="0"/>
              <a:t>2</a:t>
            </a:r>
            <a:r>
              <a:rPr lang="ko-KR" altLang="en-US" smtClean="0"/>
              <a:t>천 </a:t>
            </a:r>
            <a:r>
              <a:rPr lang="en-US" altLang="ko-KR" smtClean="0"/>
              <a:t>5</a:t>
            </a:r>
            <a:r>
              <a:rPr lang="ko-KR" altLang="en-US" smtClean="0"/>
              <a:t>백명</a:t>
            </a:r>
            <a:r>
              <a:rPr lang="en-US" altLang="ko-KR" smtClean="0"/>
              <a:t>, </a:t>
            </a:r>
            <a:r>
              <a:rPr lang="ko-KR" altLang="en-US" smtClean="0"/>
              <a:t>서울대</a:t>
            </a:r>
            <a:r>
              <a:rPr lang="en-US" altLang="ko-KR" smtClean="0"/>
              <a:t>(3,250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연세대</a:t>
            </a:r>
            <a:r>
              <a:rPr lang="en-US" altLang="ko-KR" smtClean="0"/>
              <a:t>(3,793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고려대</a:t>
            </a:r>
            <a:r>
              <a:rPr lang="en-US" altLang="ko-KR" smtClean="0"/>
              <a:t>(4,101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서강대</a:t>
            </a:r>
            <a:r>
              <a:rPr lang="en-US" altLang="ko-KR" smtClean="0"/>
              <a:t>(1,849</a:t>
            </a:r>
            <a:r>
              <a:rPr lang="ko-KR" altLang="en-US" smtClean="0"/>
              <a:t>명</a:t>
            </a:r>
            <a:r>
              <a:rPr lang="en-US" altLang="ko-KR" smtClean="0"/>
              <a:t>) </a:t>
            </a:r>
            <a:r>
              <a:rPr lang="ko-KR" altLang="en-US" smtClean="0"/>
              <a:t>까지 모집 정원이 약 </a:t>
            </a:r>
            <a:r>
              <a:rPr lang="en-US" altLang="ko-KR" smtClean="0"/>
              <a:t>1</a:t>
            </a:r>
            <a:r>
              <a:rPr lang="ko-KR" altLang="en-US" smtClean="0"/>
              <a:t>만 </a:t>
            </a:r>
            <a:r>
              <a:rPr lang="en-US" altLang="ko-KR" smtClean="0"/>
              <a:t>3</a:t>
            </a:r>
            <a:r>
              <a:rPr lang="ko-KR" altLang="en-US" smtClean="0"/>
              <a:t>천명</a:t>
            </a:r>
            <a:r>
              <a:rPr lang="en-US" altLang="ko-KR" smtClean="0"/>
              <a:t>.</a:t>
            </a:r>
          </a:p>
          <a:p>
            <a:pPr eaLnBrk="1" hangingPunct="1"/>
            <a:r>
              <a:rPr lang="ko-KR" altLang="en-US" smtClean="0"/>
              <a:t>여기에 성균관대</a:t>
            </a:r>
            <a:r>
              <a:rPr lang="en-US" altLang="ko-KR" smtClean="0"/>
              <a:t>(3,992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이화여대</a:t>
            </a:r>
            <a:r>
              <a:rPr lang="en-US" altLang="ko-KR" smtClean="0"/>
              <a:t>(3,336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한양대</a:t>
            </a:r>
            <a:r>
              <a:rPr lang="en-US" altLang="ko-KR" smtClean="0"/>
              <a:t>(3,171)</a:t>
            </a:r>
            <a:r>
              <a:rPr lang="ko-KR" altLang="en-US" smtClean="0"/>
              <a:t>까지 총 모집인원이 약 </a:t>
            </a:r>
            <a:r>
              <a:rPr lang="en-US" altLang="ko-KR" smtClean="0"/>
              <a:t>2</a:t>
            </a:r>
            <a:r>
              <a:rPr lang="ko-KR" altLang="en-US" smtClean="0"/>
              <a:t>만 </a:t>
            </a:r>
            <a:r>
              <a:rPr lang="en-US" altLang="ko-KR" smtClean="0"/>
              <a:t>3</a:t>
            </a:r>
            <a:r>
              <a:rPr lang="ko-KR" altLang="en-US" smtClean="0"/>
              <a:t>천 </a:t>
            </a:r>
            <a:r>
              <a:rPr lang="en-US" altLang="ko-KR" smtClean="0"/>
              <a:t>5</a:t>
            </a:r>
            <a:r>
              <a:rPr lang="ko-KR" altLang="en-US" smtClean="0"/>
              <a:t>백명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156EF03-8088-4E5C-8CC0-5702F1A2C211}" type="slidenum">
              <a:rPr lang="en-US" altLang="ko-KR" sz="1200"/>
              <a:pPr algn="r"/>
              <a:t>44</a:t>
            </a:fld>
            <a:endParaRPr lang="en-US" altLang="ko-KR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ko-KR" altLang="en-US" b="1" smtClean="0">
                <a:solidFill>
                  <a:srgbClr val="FF0066"/>
                </a:solidFill>
              </a:rPr>
              <a:t>일반대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교육대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산업대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사관학교</a:t>
            </a:r>
            <a:r>
              <a:rPr lang="en-US" altLang="ko-KR" b="1" smtClean="0">
                <a:solidFill>
                  <a:srgbClr val="FF0066"/>
                </a:solidFill>
              </a:rPr>
              <a:t>, KAIST </a:t>
            </a:r>
            <a:r>
              <a:rPr lang="ko-KR" altLang="en-US" b="1" smtClean="0">
                <a:solidFill>
                  <a:srgbClr val="FF0066"/>
                </a:solidFill>
              </a:rPr>
              <a:t>등 </a:t>
            </a:r>
            <a:r>
              <a:rPr lang="en-US" altLang="ko-KR" b="1" smtClean="0">
                <a:solidFill>
                  <a:srgbClr val="FF0066"/>
                </a:solidFill>
              </a:rPr>
              <a:t>36</a:t>
            </a:r>
            <a:r>
              <a:rPr lang="ko-KR" altLang="en-US" b="1" smtClean="0">
                <a:solidFill>
                  <a:srgbClr val="FF0066"/>
                </a:solidFill>
              </a:rPr>
              <a:t>만 명</a:t>
            </a:r>
            <a:r>
              <a:rPr lang="en-US" altLang="ko-KR" b="1" smtClean="0">
                <a:solidFill>
                  <a:srgbClr val="FF0066"/>
                </a:solidFill>
              </a:rPr>
              <a:t>,        </a:t>
            </a:r>
            <a:r>
              <a:rPr lang="ko-KR" altLang="en-US" b="1" smtClean="0">
                <a:solidFill>
                  <a:srgbClr val="FF0066"/>
                </a:solidFill>
              </a:rPr>
              <a:t>전문대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폴리텍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통신대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사이버대 등 </a:t>
            </a:r>
            <a:r>
              <a:rPr lang="en-US" altLang="ko-KR" b="1" smtClean="0">
                <a:solidFill>
                  <a:srgbClr val="FF0066"/>
                </a:solidFill>
              </a:rPr>
              <a:t>32</a:t>
            </a:r>
            <a:r>
              <a:rPr lang="ko-KR" altLang="en-US" b="1" smtClean="0">
                <a:solidFill>
                  <a:srgbClr val="FF0066"/>
                </a:solidFill>
              </a:rPr>
              <a:t>만 명</a:t>
            </a:r>
          </a:p>
          <a:p>
            <a:pPr eaLnBrk="1" hangingPunct="1"/>
            <a:r>
              <a:rPr lang="ko-KR" altLang="en-US" smtClean="0"/>
              <a:t>특목고 고</a:t>
            </a:r>
            <a:r>
              <a:rPr lang="en-US" altLang="ko-KR" smtClean="0"/>
              <a:t>3 </a:t>
            </a:r>
            <a:r>
              <a:rPr lang="ko-KR" altLang="en-US" smtClean="0"/>
              <a:t>학생 숫자만 약 </a:t>
            </a:r>
            <a:r>
              <a:rPr lang="en-US" altLang="ko-KR" smtClean="0"/>
              <a:t>1</a:t>
            </a:r>
            <a:r>
              <a:rPr lang="ko-KR" altLang="en-US" smtClean="0"/>
              <a:t>만 </a:t>
            </a:r>
            <a:r>
              <a:rPr lang="en-US" altLang="ko-KR" smtClean="0"/>
              <a:t>2</a:t>
            </a:r>
            <a:r>
              <a:rPr lang="ko-KR" altLang="en-US" smtClean="0"/>
              <a:t>천 </a:t>
            </a:r>
            <a:r>
              <a:rPr lang="en-US" altLang="ko-KR" smtClean="0"/>
              <a:t>5</a:t>
            </a:r>
            <a:r>
              <a:rPr lang="ko-KR" altLang="en-US" smtClean="0"/>
              <a:t>백명</a:t>
            </a:r>
            <a:r>
              <a:rPr lang="en-US" altLang="ko-KR" smtClean="0"/>
              <a:t>, </a:t>
            </a:r>
            <a:r>
              <a:rPr lang="ko-KR" altLang="en-US" smtClean="0"/>
              <a:t>서울대</a:t>
            </a:r>
            <a:r>
              <a:rPr lang="en-US" altLang="ko-KR" smtClean="0"/>
              <a:t>(3,250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연세대</a:t>
            </a:r>
            <a:r>
              <a:rPr lang="en-US" altLang="ko-KR" smtClean="0"/>
              <a:t>(3,793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고려대</a:t>
            </a:r>
            <a:r>
              <a:rPr lang="en-US" altLang="ko-KR" smtClean="0"/>
              <a:t>(4,101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서강대</a:t>
            </a:r>
            <a:r>
              <a:rPr lang="en-US" altLang="ko-KR" smtClean="0"/>
              <a:t>(1,849</a:t>
            </a:r>
            <a:r>
              <a:rPr lang="ko-KR" altLang="en-US" smtClean="0"/>
              <a:t>명</a:t>
            </a:r>
            <a:r>
              <a:rPr lang="en-US" altLang="ko-KR" smtClean="0"/>
              <a:t>) </a:t>
            </a:r>
            <a:r>
              <a:rPr lang="ko-KR" altLang="en-US" smtClean="0"/>
              <a:t>까지 모집 정원이 약 </a:t>
            </a:r>
            <a:r>
              <a:rPr lang="en-US" altLang="ko-KR" smtClean="0"/>
              <a:t>1</a:t>
            </a:r>
            <a:r>
              <a:rPr lang="ko-KR" altLang="en-US" smtClean="0"/>
              <a:t>만 </a:t>
            </a:r>
            <a:r>
              <a:rPr lang="en-US" altLang="ko-KR" smtClean="0"/>
              <a:t>3</a:t>
            </a:r>
            <a:r>
              <a:rPr lang="ko-KR" altLang="en-US" smtClean="0"/>
              <a:t>천명</a:t>
            </a:r>
            <a:r>
              <a:rPr lang="en-US" altLang="ko-KR" smtClean="0"/>
              <a:t>.</a:t>
            </a:r>
          </a:p>
          <a:p>
            <a:pPr eaLnBrk="1" hangingPunct="1"/>
            <a:r>
              <a:rPr lang="ko-KR" altLang="en-US" smtClean="0"/>
              <a:t>여기에 성균관대</a:t>
            </a:r>
            <a:r>
              <a:rPr lang="en-US" altLang="ko-KR" smtClean="0"/>
              <a:t>(3,992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이화여대</a:t>
            </a:r>
            <a:r>
              <a:rPr lang="en-US" altLang="ko-KR" smtClean="0"/>
              <a:t>(3,336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한양대</a:t>
            </a:r>
            <a:r>
              <a:rPr lang="en-US" altLang="ko-KR" smtClean="0"/>
              <a:t>(3,171)</a:t>
            </a:r>
            <a:r>
              <a:rPr lang="ko-KR" altLang="en-US" smtClean="0"/>
              <a:t>까지 총 모집인원이 약 </a:t>
            </a:r>
            <a:r>
              <a:rPr lang="en-US" altLang="ko-KR" smtClean="0"/>
              <a:t>2</a:t>
            </a:r>
            <a:r>
              <a:rPr lang="ko-KR" altLang="en-US" smtClean="0"/>
              <a:t>만 </a:t>
            </a:r>
            <a:r>
              <a:rPr lang="en-US" altLang="ko-KR" smtClean="0"/>
              <a:t>3</a:t>
            </a:r>
            <a:r>
              <a:rPr lang="ko-KR" altLang="en-US" smtClean="0"/>
              <a:t>천 </a:t>
            </a:r>
            <a:r>
              <a:rPr lang="en-US" altLang="ko-KR" smtClean="0"/>
              <a:t>5</a:t>
            </a:r>
            <a:r>
              <a:rPr lang="ko-KR" altLang="en-US" smtClean="0"/>
              <a:t>백명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9FD129-7DD7-4D47-947C-D0A3DED4DAA3}" type="slidenum">
              <a:rPr lang="en-US" altLang="ko-KR" sz="1200"/>
              <a:pPr algn="r"/>
              <a:t>45</a:t>
            </a:fld>
            <a:endParaRPr lang="en-US" altLang="ko-KR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ko-KR" altLang="en-US" b="1" smtClean="0">
                <a:solidFill>
                  <a:srgbClr val="FF0066"/>
                </a:solidFill>
              </a:rPr>
              <a:t>일반대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교육대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산업대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사관학교</a:t>
            </a:r>
            <a:r>
              <a:rPr lang="en-US" altLang="ko-KR" b="1" smtClean="0">
                <a:solidFill>
                  <a:srgbClr val="FF0066"/>
                </a:solidFill>
              </a:rPr>
              <a:t>, KAIST </a:t>
            </a:r>
            <a:r>
              <a:rPr lang="ko-KR" altLang="en-US" b="1" smtClean="0">
                <a:solidFill>
                  <a:srgbClr val="FF0066"/>
                </a:solidFill>
              </a:rPr>
              <a:t>등 </a:t>
            </a:r>
            <a:r>
              <a:rPr lang="en-US" altLang="ko-KR" b="1" smtClean="0">
                <a:solidFill>
                  <a:srgbClr val="FF0066"/>
                </a:solidFill>
              </a:rPr>
              <a:t>36</a:t>
            </a:r>
            <a:r>
              <a:rPr lang="ko-KR" altLang="en-US" b="1" smtClean="0">
                <a:solidFill>
                  <a:srgbClr val="FF0066"/>
                </a:solidFill>
              </a:rPr>
              <a:t>만 명</a:t>
            </a:r>
            <a:r>
              <a:rPr lang="en-US" altLang="ko-KR" b="1" smtClean="0">
                <a:solidFill>
                  <a:srgbClr val="FF0066"/>
                </a:solidFill>
              </a:rPr>
              <a:t>,        </a:t>
            </a:r>
            <a:r>
              <a:rPr lang="ko-KR" altLang="en-US" b="1" smtClean="0">
                <a:solidFill>
                  <a:srgbClr val="FF0066"/>
                </a:solidFill>
              </a:rPr>
              <a:t>전문대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폴리텍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통신대</a:t>
            </a:r>
            <a:r>
              <a:rPr lang="en-US" altLang="ko-KR" b="1" smtClean="0">
                <a:solidFill>
                  <a:srgbClr val="FF0066"/>
                </a:solidFill>
              </a:rPr>
              <a:t>, </a:t>
            </a:r>
            <a:r>
              <a:rPr lang="ko-KR" altLang="en-US" b="1" smtClean="0">
                <a:solidFill>
                  <a:srgbClr val="FF0066"/>
                </a:solidFill>
              </a:rPr>
              <a:t>사이버대 등 </a:t>
            </a:r>
            <a:r>
              <a:rPr lang="en-US" altLang="ko-KR" b="1" smtClean="0">
                <a:solidFill>
                  <a:srgbClr val="FF0066"/>
                </a:solidFill>
              </a:rPr>
              <a:t>32</a:t>
            </a:r>
            <a:r>
              <a:rPr lang="ko-KR" altLang="en-US" b="1" smtClean="0">
                <a:solidFill>
                  <a:srgbClr val="FF0066"/>
                </a:solidFill>
              </a:rPr>
              <a:t>만 명</a:t>
            </a:r>
          </a:p>
          <a:p>
            <a:pPr eaLnBrk="1" hangingPunct="1"/>
            <a:r>
              <a:rPr lang="ko-KR" altLang="en-US" smtClean="0"/>
              <a:t>특목고 고</a:t>
            </a:r>
            <a:r>
              <a:rPr lang="en-US" altLang="ko-KR" smtClean="0"/>
              <a:t>3 </a:t>
            </a:r>
            <a:r>
              <a:rPr lang="ko-KR" altLang="en-US" smtClean="0"/>
              <a:t>학생 숫자만 약 </a:t>
            </a:r>
            <a:r>
              <a:rPr lang="en-US" altLang="ko-KR" smtClean="0"/>
              <a:t>1</a:t>
            </a:r>
            <a:r>
              <a:rPr lang="ko-KR" altLang="en-US" smtClean="0"/>
              <a:t>만 </a:t>
            </a:r>
            <a:r>
              <a:rPr lang="en-US" altLang="ko-KR" smtClean="0"/>
              <a:t>2</a:t>
            </a:r>
            <a:r>
              <a:rPr lang="ko-KR" altLang="en-US" smtClean="0"/>
              <a:t>천 </a:t>
            </a:r>
            <a:r>
              <a:rPr lang="en-US" altLang="ko-KR" smtClean="0"/>
              <a:t>5</a:t>
            </a:r>
            <a:r>
              <a:rPr lang="ko-KR" altLang="en-US" smtClean="0"/>
              <a:t>백명</a:t>
            </a:r>
            <a:r>
              <a:rPr lang="en-US" altLang="ko-KR" smtClean="0"/>
              <a:t>, </a:t>
            </a:r>
            <a:r>
              <a:rPr lang="ko-KR" altLang="en-US" smtClean="0"/>
              <a:t>서울대</a:t>
            </a:r>
            <a:r>
              <a:rPr lang="en-US" altLang="ko-KR" smtClean="0"/>
              <a:t>(3,250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연세대</a:t>
            </a:r>
            <a:r>
              <a:rPr lang="en-US" altLang="ko-KR" smtClean="0"/>
              <a:t>(3,793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고려대</a:t>
            </a:r>
            <a:r>
              <a:rPr lang="en-US" altLang="ko-KR" smtClean="0"/>
              <a:t>(4,101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서강대</a:t>
            </a:r>
            <a:r>
              <a:rPr lang="en-US" altLang="ko-KR" smtClean="0"/>
              <a:t>(1,849</a:t>
            </a:r>
            <a:r>
              <a:rPr lang="ko-KR" altLang="en-US" smtClean="0"/>
              <a:t>명</a:t>
            </a:r>
            <a:r>
              <a:rPr lang="en-US" altLang="ko-KR" smtClean="0"/>
              <a:t>) </a:t>
            </a:r>
            <a:r>
              <a:rPr lang="ko-KR" altLang="en-US" smtClean="0"/>
              <a:t>까지 모집 정원이 약 </a:t>
            </a:r>
            <a:r>
              <a:rPr lang="en-US" altLang="ko-KR" smtClean="0"/>
              <a:t>1</a:t>
            </a:r>
            <a:r>
              <a:rPr lang="ko-KR" altLang="en-US" smtClean="0"/>
              <a:t>만 </a:t>
            </a:r>
            <a:r>
              <a:rPr lang="en-US" altLang="ko-KR" smtClean="0"/>
              <a:t>3</a:t>
            </a:r>
            <a:r>
              <a:rPr lang="ko-KR" altLang="en-US" smtClean="0"/>
              <a:t>천명</a:t>
            </a:r>
            <a:r>
              <a:rPr lang="en-US" altLang="ko-KR" smtClean="0"/>
              <a:t>.</a:t>
            </a:r>
          </a:p>
          <a:p>
            <a:pPr eaLnBrk="1" hangingPunct="1"/>
            <a:r>
              <a:rPr lang="ko-KR" altLang="en-US" smtClean="0"/>
              <a:t>여기에 성균관대</a:t>
            </a:r>
            <a:r>
              <a:rPr lang="en-US" altLang="ko-KR" smtClean="0"/>
              <a:t>(3,992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이화여대</a:t>
            </a:r>
            <a:r>
              <a:rPr lang="en-US" altLang="ko-KR" smtClean="0"/>
              <a:t>(3,336</a:t>
            </a:r>
            <a:r>
              <a:rPr lang="ko-KR" altLang="en-US" smtClean="0"/>
              <a:t>명</a:t>
            </a:r>
            <a:r>
              <a:rPr lang="en-US" altLang="ko-KR" smtClean="0"/>
              <a:t>), </a:t>
            </a:r>
            <a:r>
              <a:rPr lang="ko-KR" altLang="en-US" smtClean="0"/>
              <a:t>한양대</a:t>
            </a:r>
            <a:r>
              <a:rPr lang="en-US" altLang="ko-KR" smtClean="0"/>
              <a:t>(3,171)</a:t>
            </a:r>
            <a:r>
              <a:rPr lang="ko-KR" altLang="en-US" smtClean="0"/>
              <a:t>까지 총 모집인원이 약 </a:t>
            </a:r>
            <a:r>
              <a:rPr lang="en-US" altLang="ko-KR" smtClean="0"/>
              <a:t>2</a:t>
            </a:r>
            <a:r>
              <a:rPr lang="ko-KR" altLang="en-US" smtClean="0"/>
              <a:t>만 </a:t>
            </a:r>
            <a:r>
              <a:rPr lang="en-US" altLang="ko-KR" smtClean="0"/>
              <a:t>3</a:t>
            </a:r>
            <a:r>
              <a:rPr lang="ko-KR" altLang="en-US" smtClean="0"/>
              <a:t>천 </a:t>
            </a:r>
            <a:r>
              <a:rPr lang="en-US" altLang="ko-KR" smtClean="0"/>
              <a:t>5</a:t>
            </a:r>
            <a:r>
              <a:rPr lang="ko-KR" altLang="en-US" smtClean="0"/>
              <a:t>백명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10957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B689ED-67D9-4004-A51E-FAFEBB78FA7D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46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680BCB-8585-41E4-9DC6-756E62EBFFB7}" type="slidenum">
              <a:rPr lang="en-US" altLang="ko-KR" sz="1200"/>
              <a:pPr algn="r"/>
              <a:t>47</a:t>
            </a:fld>
            <a:endParaRPr lang="en-US" altLang="ko-KR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B4F9B4-657B-44C4-AD74-0B50BCBA76C1}" type="slidenum">
              <a:rPr lang="en-US" altLang="ko-KR" sz="1200"/>
              <a:pPr algn="r"/>
              <a:t>48</a:t>
            </a:fld>
            <a:endParaRPr lang="en-US" altLang="ko-KR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819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566B51-410C-4C52-9B40-4A3FC2B0F45F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49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829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F2F953-8143-4492-B25C-06F066FA490C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50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8397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F1758F-68B2-404F-A5AD-D7E415A30865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51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849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B3C8CB-7D91-438F-8797-56ACBC42F757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52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5325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751069-1B4F-4763-9D6B-F0A258223C35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5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8602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9BFF37-3979-40AF-AC1F-52E413724EEF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55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542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3AD1B4-EBC8-40B4-8E7D-65BF63E09B0F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6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5530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ACD6A9-D874-4CC3-B5FA-2E8DE6D0D1BD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7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563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74320B-2355-4FAA-BA9F-E28794EBEFEC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8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573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E3C74D-65D9-4691-BAB0-6B3A9445BA85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9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직사각형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직사각형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직사각형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직사각형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모서리가 둥근 직사각형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모서리가 둥근 직사각형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직사각형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35CFBBE0-0F52-4D81-8F1B-1CDB059C8B2F}" type="datetimeFigureOut">
              <a:rPr lang="ko-KR" altLang="en-US" smtClean="0"/>
              <a:pPr>
                <a:defRPr/>
              </a:pPr>
              <a:t>2012-06-15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D81D706-5577-4261-B710-7C26C875765D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pic>
        <p:nvPicPr>
          <p:cNvPr id="18" name="Picture 10" descr="cau_logo_copy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5" y="90488"/>
            <a:ext cx="857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그룹 19"/>
          <p:cNvGrpSpPr>
            <a:grpSpLocks/>
          </p:cNvGrpSpPr>
          <p:nvPr userDrawn="1"/>
        </p:nvGrpSpPr>
        <p:grpSpPr bwMode="auto">
          <a:xfrm>
            <a:off x="0" y="0"/>
            <a:ext cx="5000625" cy="6858000"/>
            <a:chOff x="0" y="0"/>
            <a:chExt cx="5000628" cy="6858000"/>
          </a:xfrm>
        </p:grpSpPr>
        <p:sp>
          <p:nvSpPr>
            <p:cNvPr id="21" name="직사각형 20"/>
            <p:cNvSpPr/>
            <p:nvPr/>
          </p:nvSpPr>
          <p:spPr>
            <a:xfrm>
              <a:off x="0" y="0"/>
              <a:ext cx="5000628" cy="685800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pic>
          <p:nvPicPr>
            <p:cNvPr id="22" name="그림 21" descr="아하.jpg"/>
            <p:cNvPicPr>
              <a:picLocks noChangeAspect="1"/>
            </p:cNvPicPr>
            <p:nvPr userDrawn="1"/>
          </p:nvPicPr>
          <p:blipFill>
            <a:blip r:embed="rId3" cstate="print"/>
            <a:srcRect r="53123" b="91621"/>
            <a:stretch>
              <a:fillRect/>
            </a:stretch>
          </p:blipFill>
          <p:spPr bwMode="auto">
            <a:xfrm>
              <a:off x="0" y="0"/>
              <a:ext cx="2143172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D42C6F-AB38-429A-91D3-10086DAB7EC2}" type="datetimeFigureOut">
              <a:rPr lang="ko-KR" altLang="en-US" smtClean="0"/>
              <a:pPr>
                <a:defRPr/>
              </a:pPr>
              <a:t>2012-06-15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52AFD-A9F3-411B-91D6-0AFCC82F833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0779AB-7C65-4D5A-8702-6FC84B106976}" type="datetimeFigureOut">
              <a:rPr lang="ko-KR" altLang="en-US" smtClean="0"/>
              <a:pPr>
                <a:defRPr/>
              </a:pPr>
              <a:t>2012-06-15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CA841-CE59-406F-969E-98325C122B54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ko-KR" altLang="en-US" sz="4400">
              <a:solidFill>
                <a:schemeClr val="tx2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ko-KR" altLang="en-US" sz="320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A8B6E2-B7B8-464C-8127-EF8CA114197A}" type="datetimeFigureOut">
              <a:rPr lang="ko-KR" altLang="en-US" smtClean="0"/>
              <a:pPr>
                <a:defRPr/>
              </a:pPr>
              <a:t>2012-06-15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0259A-B60A-4CFD-974F-65E17CC6970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pic>
        <p:nvPicPr>
          <p:cNvPr id="7" name="Picture 10" descr="cau_logo_copy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19050"/>
            <a:ext cx="857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2F38C3-D51B-4F38-A558-0896EFBAB8C8}" type="datetimeFigureOut">
              <a:rPr lang="ko-KR" altLang="en-US" smtClean="0"/>
              <a:pPr>
                <a:defRPr/>
              </a:pPr>
              <a:t>2012-06-15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30C5E-D59C-43DE-96DB-821DBA6A285A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E68928-0895-4180-A2C3-32C4A06BA04E}" type="datetimeFigureOut">
              <a:rPr lang="ko-KR" altLang="en-US" smtClean="0"/>
              <a:pPr>
                <a:defRPr/>
              </a:pPr>
              <a:t>2012-06-15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6FB14-5646-4F7B-829C-54EB09D01DA2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날짜 개체 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C819C74E-C457-4FBC-8410-9531F64F96CB}" type="datetimeFigureOut">
              <a:rPr lang="ko-KR" altLang="en-US" smtClean="0"/>
              <a:pPr>
                <a:defRPr/>
              </a:pPr>
              <a:t>2012-06-15</a:t>
            </a:fld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0DE1563-FE12-479D-9BA2-313E151D379E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28" name="바닥글 개체 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B75FA7C6-99BD-4847-B0F2-48DB79510BEF}" type="datetimeFigureOut">
              <a:rPr lang="ko-KR" altLang="en-US" smtClean="0"/>
              <a:pPr>
                <a:defRPr/>
              </a:pPr>
              <a:t>2012-06-15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25659474-CFBC-4C6A-B60A-42DCD2509E57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83AEA1-512E-4AE1-9688-691C8B9F954D}" type="datetimeFigureOut">
              <a:rPr lang="ko-KR" altLang="en-US" smtClean="0"/>
              <a:pPr>
                <a:defRPr/>
              </a:pPr>
              <a:t>2012-06-15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8A95F-99C7-4724-964B-307934FCAA64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E6C2F4-8647-41E4-9091-DB701DCF2219}" type="datetimeFigureOut">
              <a:rPr lang="ko-KR" altLang="en-US" smtClean="0"/>
              <a:pPr>
                <a:defRPr/>
              </a:pPr>
              <a:t>2012-06-15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EAB27-AA65-43C3-ACA0-15750CC4457E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5FDB78-EC29-4ED3-9D9B-B52E3C749E2F}" type="datetimeFigureOut">
              <a:rPr lang="ko-KR" altLang="en-US" smtClean="0"/>
              <a:pPr>
                <a:defRPr/>
              </a:pPr>
              <a:t>2012-06-15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9A4A1-A69F-453C-BD42-360B747A9165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직사각형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직사각형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모서리가 둥근 직사각형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모서리가 둥근 직사각형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직사각형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직사각형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직사각형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직사각형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직사각형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DEA06723-F037-4E9A-8419-4B9EBE0D5824}" type="datetimeFigureOut">
              <a:rPr lang="ko-KR" altLang="en-US" smtClean="0"/>
              <a:pPr>
                <a:defRPr/>
              </a:pPr>
              <a:t>2012-06-15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DEECB2-5DC3-4B37-8097-832B3181F1A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9" r:id="rId1"/>
    <p:sldLayoutId id="2147485250" r:id="rId2"/>
    <p:sldLayoutId id="2147485251" r:id="rId3"/>
    <p:sldLayoutId id="2147485252" r:id="rId4"/>
    <p:sldLayoutId id="2147485253" r:id="rId5"/>
    <p:sldLayoutId id="2147485254" r:id="rId6"/>
    <p:sldLayoutId id="2147485255" r:id="rId7"/>
    <p:sldLayoutId id="2147485256" r:id="rId8"/>
    <p:sldLayoutId id="2147485257" r:id="rId9"/>
    <p:sldLayoutId id="2147485258" r:id="rId10"/>
    <p:sldLayoutId id="2147485259" r:id="rId11"/>
    <p:sldLayoutId id="2147485260" r:id="rId12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1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1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1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1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직사각형 2"/>
          <p:cNvSpPr>
            <a:spLocks noChangeArrowheads="1"/>
          </p:cNvSpPr>
          <p:nvPr/>
        </p:nvSpPr>
        <p:spPr bwMode="auto">
          <a:xfrm>
            <a:off x="2843808" y="3933056"/>
            <a:ext cx="615617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이 금 수</a:t>
            </a:r>
            <a:endParaRPr kumimoji="0" lang="en-US" altLang="ko-KR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kumimoji="0" lang="en-US" altLang="ko-K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휴먼모음T" pitchFamily="18" charset="-127"/>
                <a:ea typeface="휴먼모음T" pitchFamily="18" charset="-127"/>
              </a:rPr>
              <a:t>EBS </a:t>
            </a:r>
            <a:r>
              <a:rPr kumimoji="0" lang="ko-KR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입시분석 위원</a:t>
            </a:r>
            <a:r>
              <a:rPr kumimoji="0" lang="en-US" altLang="ko-K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휴먼모음T" pitchFamily="18" charset="-127"/>
                <a:ea typeface="휴먼모음T" pitchFamily="18" charset="-127"/>
              </a:rPr>
              <a:t>/ </a:t>
            </a:r>
            <a:r>
              <a:rPr kumimoji="0" lang="ko-KR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휴먼모음T" pitchFamily="18" charset="-127"/>
                <a:ea typeface="휴먼모음T" pitchFamily="18" charset="-127"/>
              </a:rPr>
              <a:t>한국교육컨설턴트 </a:t>
            </a:r>
            <a:r>
              <a:rPr kumimoji="0" lang="ko-KR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위원</a:t>
            </a:r>
            <a:endParaRPr kumimoji="0" lang="en-US" altLang="ko-KR" sz="2200" dirty="0">
              <a:solidFill>
                <a:schemeClr val="tx1">
                  <a:lumMod val="95000"/>
                  <a:lumOff val="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kumimoji="0" lang="en-US" altLang="ko-KR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휴먼모음T" pitchFamily="18" charset="-127"/>
                <a:ea typeface="휴먼모음T" pitchFamily="18" charset="-127"/>
              </a:rPr>
              <a:t>tbs</a:t>
            </a:r>
            <a:r>
              <a:rPr kumimoji="0" lang="en-US" altLang="ko-K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휴먼모음T" pitchFamily="18" charset="-127"/>
                <a:ea typeface="휴먼모음T" pitchFamily="18" charset="-127"/>
              </a:rPr>
              <a:t>“</a:t>
            </a:r>
            <a:r>
              <a:rPr kumimoji="0" lang="ko-KR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휴먼모음T" pitchFamily="18" charset="-127"/>
                <a:ea typeface="휴먼모음T" pitchFamily="18" charset="-127"/>
              </a:rPr>
              <a:t>기적의 </a:t>
            </a:r>
            <a:r>
              <a:rPr kumimoji="0" lang="en-US" altLang="ko-K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휴먼모음T" pitchFamily="18" charset="-127"/>
                <a:ea typeface="휴먼모음T" pitchFamily="18" charset="-127"/>
              </a:rPr>
              <a:t>TV </a:t>
            </a:r>
            <a:r>
              <a:rPr kumimoji="0" lang="ko-KR" alt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상담받고</a:t>
            </a:r>
            <a:r>
              <a:rPr kumimoji="0" lang="ko-KR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휴먼모음T" pitchFamily="18" charset="-127"/>
                <a:ea typeface="휴먼모음T" pitchFamily="18" charset="-127"/>
              </a:rPr>
              <a:t> 대학가자</a:t>
            </a:r>
            <a:r>
              <a:rPr kumimoji="0" lang="en-US" altLang="ko-K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휴먼모음T" pitchFamily="18" charset="-127"/>
                <a:ea typeface="휴먼모음T" pitchFamily="18" charset="-127"/>
              </a:rPr>
              <a:t>”</a:t>
            </a:r>
            <a:r>
              <a:rPr kumimoji="0" lang="ko-KR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전문패널</a:t>
            </a:r>
            <a:endParaRPr kumimoji="0" lang="en-US" altLang="ko-KR" sz="2200" dirty="0">
              <a:solidFill>
                <a:schemeClr val="tx1">
                  <a:lumMod val="95000"/>
                  <a:lumOff val="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kumimoji="0" lang="en-US" altLang="ko-K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휴먼모음T" pitchFamily="18" charset="-127"/>
                <a:ea typeface="휴먼모음T" pitchFamily="18" charset="-127"/>
              </a:rPr>
              <a:t>EBS “TV </a:t>
            </a:r>
            <a:r>
              <a:rPr kumimoji="0" lang="ko-KR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입학사정관</a:t>
            </a:r>
            <a:r>
              <a:rPr kumimoji="0" lang="en-US" altLang="ko-K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휴먼모음T" pitchFamily="18" charset="-127"/>
                <a:ea typeface="휴먼모음T" pitchFamily="18" charset="-127"/>
              </a:rPr>
              <a:t>”</a:t>
            </a:r>
            <a:r>
              <a:rPr kumimoji="0" lang="ko-KR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전문패널</a:t>
            </a:r>
            <a:endParaRPr kumimoji="0" lang="en-US" altLang="ko-KR" sz="2200" dirty="0">
              <a:solidFill>
                <a:schemeClr val="tx1">
                  <a:lumMod val="95000"/>
                  <a:lumOff val="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kumimoji="0" lang="ko-KR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중앙대학교 사범대학 </a:t>
            </a:r>
            <a:r>
              <a:rPr kumimoji="0" lang="ko-KR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휴먼모음T" pitchFamily="18" charset="-127"/>
                <a:ea typeface="휴먼모음T" pitchFamily="18" charset="-127"/>
              </a:rPr>
              <a:t>부속고등학교 </a:t>
            </a:r>
            <a:endParaRPr kumimoji="0" lang="en-US" altLang="ko-KR" sz="2200" dirty="0">
              <a:solidFill>
                <a:schemeClr val="tx1">
                  <a:lumMod val="95000"/>
                  <a:lumOff val="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88" name="그룹 87"/>
          <p:cNvGrpSpPr/>
          <p:nvPr/>
        </p:nvGrpSpPr>
        <p:grpSpPr>
          <a:xfrm>
            <a:off x="0" y="6336704"/>
            <a:ext cx="9144000" cy="548680"/>
            <a:chOff x="0" y="6336704"/>
            <a:chExt cx="9144000" cy="548680"/>
          </a:xfrm>
        </p:grpSpPr>
        <p:sp>
          <p:nvSpPr>
            <p:cNvPr id="83" name="직사각형 82"/>
            <p:cNvSpPr/>
            <p:nvPr/>
          </p:nvSpPr>
          <p:spPr>
            <a:xfrm>
              <a:off x="0" y="6336704"/>
              <a:ext cx="9144000" cy="5486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179512" y="6408712"/>
              <a:ext cx="33297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00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윤디자인웹고딕" pitchFamily="18" charset="-127"/>
                  <a:ea typeface="-윤디자인웹고딕" pitchFamily="18" charset="-127"/>
                </a:rPr>
                <a:t>2013 </a:t>
              </a:r>
              <a:r>
                <a:rPr lang="ko-KR" altLang="en-US" sz="200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윤디자인웹고딕" pitchFamily="18" charset="-127"/>
                  <a:ea typeface="-윤디자인웹고딕" pitchFamily="18" charset="-127"/>
                </a:rPr>
                <a:t>대학입시 정보설명회</a:t>
              </a:r>
              <a:endPara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윤디자인웹고딕" pitchFamily="18" charset="-127"/>
                <a:ea typeface="-윤디자인웹고딕" pitchFamily="18" charset="-127"/>
              </a:endParaRPr>
            </a:p>
          </p:txBody>
        </p:sp>
        <p:pic>
          <p:nvPicPr>
            <p:cNvPr id="85" name="Picture 2" descr="C:\Documents and Settings\user\바탕 화면\수시설명회\홈페이지 사용로고\tb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6436096"/>
              <a:ext cx="864096" cy="328872"/>
            </a:xfrm>
            <a:prstGeom prst="rect">
              <a:avLst/>
            </a:prstGeom>
            <a:noFill/>
          </p:spPr>
        </p:pic>
        <p:pic>
          <p:nvPicPr>
            <p:cNvPr id="86" name="Picture 3" descr="C:\Documents and Settings\user\바탕 화면\수시설명회\홈페이지 사용로고\사이트 사용2\hk_text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24127" y="6436096"/>
              <a:ext cx="1305983" cy="332656"/>
            </a:xfrm>
            <a:prstGeom prst="rect">
              <a:avLst/>
            </a:prstGeom>
            <a:noFill/>
          </p:spPr>
        </p:pic>
        <p:pic>
          <p:nvPicPr>
            <p:cNvPr id="87" name="Picture 3" descr="C:\Documents and Settings\user\바탕 화면\수시설명회\홈페이지 사용로고\사본 -한국교육컨설턴트협의회-로고 copy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68444" y="6348049"/>
              <a:ext cx="1796044" cy="465327"/>
            </a:xfrm>
            <a:prstGeom prst="rect">
              <a:avLst/>
            </a:prstGeom>
            <a:noFill/>
          </p:spPr>
        </p:pic>
      </p:grpSp>
      <p:pic>
        <p:nvPicPr>
          <p:cNvPr id="4177" name="Picture 81" descr="C:\Documents and Settings\user\바탕 화면\대입설명회\강사진\사본 -이금수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501008"/>
            <a:ext cx="1985582" cy="2592288"/>
          </a:xfrm>
          <a:prstGeom prst="rect">
            <a:avLst/>
          </a:prstGeom>
          <a:noFill/>
          <a:ln w="38100"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</a:ln>
        </p:spPr>
      </p:pic>
      <p:sp>
        <p:nvSpPr>
          <p:cNvPr id="90" name="직사각형 89"/>
          <p:cNvSpPr/>
          <p:nvPr/>
        </p:nvSpPr>
        <p:spPr>
          <a:xfrm>
            <a:off x="683568" y="836712"/>
            <a:ext cx="79208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kumimoji="0" lang="en-US" altLang="ko-KR" sz="5000" b="1" dirty="0">
                <a:latin typeface="휴먼모음T" pitchFamily="18" charset="-127"/>
                <a:ea typeface="휴먼모음T" pitchFamily="18" charset="-127"/>
              </a:rPr>
              <a:t>6.7 </a:t>
            </a:r>
            <a:r>
              <a:rPr kumimoji="0" lang="ko-KR" altLang="en-US" sz="5000" b="1" dirty="0">
                <a:latin typeface="휴먼모음T" pitchFamily="18" charset="-127"/>
                <a:ea typeface="휴먼모음T" pitchFamily="18" charset="-127"/>
              </a:rPr>
              <a:t>평가원 </a:t>
            </a:r>
            <a:endParaRPr kumimoji="0" lang="en-US" altLang="ko-KR" sz="5000" b="1" dirty="0" smtClean="0">
              <a:latin typeface="휴먼모음T" pitchFamily="18" charset="-127"/>
              <a:ea typeface="휴먼모음T" pitchFamily="18" charset="-127"/>
            </a:endParaRPr>
          </a:p>
          <a:p>
            <a:pPr algn="ctr" eaLnBrk="0" hangingPunct="0">
              <a:defRPr/>
            </a:pPr>
            <a:r>
              <a:rPr kumimoji="0" lang="ko-KR" altLang="en-US" sz="5000" b="1" dirty="0" smtClean="0">
                <a:latin typeface="휴먼모음T" pitchFamily="18" charset="-127"/>
                <a:ea typeface="휴먼모음T" pitchFamily="18" charset="-127"/>
              </a:rPr>
              <a:t>모의평가 분석 및</a:t>
            </a:r>
            <a:endParaRPr kumimoji="0" lang="en-US" altLang="ko-KR" sz="5000" b="1" dirty="0" smtClean="0">
              <a:latin typeface="휴먼모음T" pitchFamily="18" charset="-127"/>
              <a:ea typeface="휴먼모음T" pitchFamily="18" charset="-127"/>
            </a:endParaRPr>
          </a:p>
          <a:p>
            <a:pPr algn="ctr" eaLnBrk="0" hangingPunct="0">
              <a:defRPr/>
            </a:pPr>
            <a:r>
              <a:rPr kumimoji="0" lang="ko-KR" altLang="en-US" sz="5000" b="1" dirty="0" smtClean="0">
                <a:latin typeface="휴먼모음T" pitchFamily="18" charset="-127"/>
                <a:ea typeface="휴먼모음T" pitchFamily="18" charset="-127"/>
              </a:rPr>
              <a:t>수능 </a:t>
            </a:r>
            <a:r>
              <a:rPr kumimoji="0" lang="ko-KR" altLang="en-US" sz="5000" b="1" dirty="0" err="1">
                <a:latin typeface="휴먼모음T" pitchFamily="18" charset="-127"/>
                <a:ea typeface="휴먼모음T" pitchFamily="18" charset="-127"/>
              </a:rPr>
              <a:t>대비법</a:t>
            </a:r>
            <a:endParaRPr kumimoji="0" lang="en-US" altLang="ko-KR" sz="5000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169347" y="404664"/>
            <a:ext cx="192071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sz="45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Part</a:t>
            </a:r>
            <a:r>
              <a:rPr lang="en-US" altLang="ko-KR" sz="45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3317" name="제목 7"/>
          <p:cNvSpPr>
            <a:spLocks noGrp="1"/>
          </p:cNvSpPr>
          <p:nvPr>
            <p:ph type="title" idx="4294967295"/>
          </p:nvPr>
        </p:nvSpPr>
        <p:spPr>
          <a:xfrm>
            <a:off x="179512" y="620688"/>
            <a:ext cx="5867400" cy="792162"/>
          </a:xfrm>
        </p:spPr>
        <p:txBody>
          <a:bodyPr>
            <a:normAutofit/>
          </a:bodyPr>
          <a:lstStyle/>
          <a:p>
            <a:r>
              <a:rPr lang="ko-KR" altLang="en-US" sz="36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외국어영역 고난도 및 특이문제</a:t>
            </a:r>
          </a:p>
        </p:txBody>
      </p:sp>
      <p:sp>
        <p:nvSpPr>
          <p:cNvPr id="13318" name="내용 개체 틀 8"/>
          <p:cNvSpPr>
            <a:spLocks noGrp="1"/>
          </p:cNvSpPr>
          <p:nvPr>
            <p:ph idx="4294967295"/>
          </p:nvPr>
        </p:nvSpPr>
        <p:spPr>
          <a:xfrm>
            <a:off x="0" y="1484784"/>
            <a:ext cx="8964488" cy="4968552"/>
          </a:xfrm>
        </p:spPr>
        <p:txBody>
          <a:bodyPr>
            <a:noAutofit/>
          </a:bodyPr>
          <a:lstStyle/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빈칸추론 문제  </a:t>
            </a:r>
            <a:r>
              <a:rPr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28</a:t>
            </a:r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번</a:t>
            </a:r>
            <a:endParaRPr lang="en-US" altLang="ko-KR" sz="3200" dirty="0" smtClean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r>
              <a:rPr lang="ko-KR" altLang="en-US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소재가 추상적이어서 내용 이해가 어렵고</a:t>
            </a:r>
            <a:r>
              <a:rPr lang="en-US" altLang="ko-KR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소재를 </a:t>
            </a:r>
            <a:endParaRPr lang="en-US" altLang="ko-KR" sz="3200" dirty="0" smtClean="0">
              <a:solidFill>
                <a:srgbClr val="0000FF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buNone/>
            </a:pPr>
            <a:r>
              <a:rPr lang="en-US" altLang="ko-KR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이해해도 논리적인 추론을 할 수 있어야 정답을 </a:t>
            </a:r>
            <a:endParaRPr lang="en-US" altLang="ko-KR" sz="3200" dirty="0" smtClean="0">
              <a:solidFill>
                <a:srgbClr val="0000FF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buNone/>
            </a:pPr>
            <a:r>
              <a:rPr lang="en-US" altLang="ko-KR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찾을 수 있음</a:t>
            </a:r>
            <a:endParaRPr lang="en-US" altLang="ko-KR" sz="3200" dirty="0" smtClean="0">
              <a:solidFill>
                <a:srgbClr val="0000FF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buFont typeface="Arial" charset="0"/>
              <a:buNone/>
            </a:pPr>
            <a:endParaRPr lang="en-US" altLang="ko-KR" sz="3200" dirty="0" smtClean="0">
              <a:solidFill>
                <a:srgbClr val="0000FF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빈칸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(2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개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추론 문제  </a:t>
            </a:r>
            <a:r>
              <a:rPr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29</a:t>
            </a:r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번</a:t>
            </a:r>
            <a:endParaRPr lang="en-US" altLang="ko-KR" sz="3200" dirty="0" smtClean="0">
              <a:solidFill>
                <a:srgbClr val="0000FF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r>
              <a:rPr lang="en-US" altLang="ko-KR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2012</a:t>
            </a:r>
            <a:r>
              <a:rPr lang="ko-KR" altLang="en-US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 수능에서는 볼 수 없었지만 모의고사에서 </a:t>
            </a:r>
            <a:endParaRPr lang="en-US" altLang="ko-KR" sz="3200" dirty="0" smtClean="0">
              <a:solidFill>
                <a:srgbClr val="0000FF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buNone/>
            </a:pPr>
            <a:r>
              <a:rPr lang="en-US" altLang="ko-KR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이미 한번 선을 보인 문제</a:t>
            </a:r>
            <a:r>
              <a:rPr lang="en-US" altLang="ko-KR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. EBS </a:t>
            </a:r>
            <a:r>
              <a:rPr lang="ko-KR" altLang="en-US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연계문제임에도 </a:t>
            </a:r>
            <a:endParaRPr lang="en-US" altLang="ko-KR" sz="3200" dirty="0" smtClean="0">
              <a:solidFill>
                <a:srgbClr val="0000FF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buNone/>
            </a:pPr>
            <a:r>
              <a:rPr lang="en-US" altLang="ko-KR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불구하고 상당한 사고력을 요하는 까다로운 문제</a:t>
            </a:r>
          </a:p>
        </p:txBody>
      </p:sp>
      <p:sp>
        <p:nvSpPr>
          <p:cNvPr id="1331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96056" y="650741"/>
            <a:ext cx="7272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altLang="ko-KR" sz="36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 6</a:t>
            </a:r>
            <a:r>
              <a:rPr lang="ko-KR" altLang="en-US" sz="36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월 평가원 모의평가 </a:t>
            </a:r>
            <a:r>
              <a:rPr lang="en-US" altLang="ko-KR" sz="36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EBS </a:t>
            </a:r>
            <a:r>
              <a:rPr lang="ko-KR" altLang="en-US" sz="3600" b="1" dirty="0" err="1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연계율</a:t>
            </a:r>
            <a:endParaRPr lang="en-US" altLang="ko-KR" sz="3600" dirty="0">
              <a:solidFill>
                <a:srgbClr val="0000FF"/>
              </a:solidFill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95536" y="1340768"/>
          <a:ext cx="8208912" cy="5334000"/>
        </p:xfrm>
        <a:graphic>
          <a:graphicData uri="http://schemas.openxmlformats.org/drawingml/2006/table">
            <a:tbl>
              <a:tblPr/>
              <a:tblGrid>
                <a:gridCol w="1389200"/>
                <a:gridCol w="2427224"/>
                <a:gridCol w="4392488"/>
              </a:tblGrid>
              <a:tr h="66587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1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구분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1" dirty="0" err="1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연계율</a:t>
                      </a:r>
                      <a:endParaRPr lang="ko-KR" altLang="en-US" sz="2800" b="1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</a:tr>
              <a:tr h="72911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1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언어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74%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11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1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수리</a:t>
                      </a:r>
                      <a:endParaRPr lang="ko-KR" altLang="en-US" sz="280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1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가형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68%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1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1" dirty="0" err="1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나형</a:t>
                      </a:r>
                      <a:endParaRPr lang="ko-KR" altLang="en-US" sz="2800" b="1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70%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11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1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외국어</a:t>
                      </a:r>
                      <a:r>
                        <a:rPr lang="en-US" altLang="ko-KR" sz="2800" b="1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2800" b="1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영어</a:t>
                      </a:r>
                      <a:r>
                        <a:rPr lang="en-US" altLang="ko-KR" sz="2800" b="1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sz="2800" b="1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70%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11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1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사회탐구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70%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11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1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과학탐구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800" b="1" dirty="0" smtClean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70%</a:t>
                      </a:r>
                      <a:endParaRPr lang="ko-KR" altLang="en-US" sz="2800" b="1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6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363" name="직사각형 4"/>
          <p:cNvSpPr>
            <a:spLocks noChangeArrowheads="1"/>
          </p:cNvSpPr>
          <p:nvPr/>
        </p:nvSpPr>
        <p:spPr bwMode="auto">
          <a:xfrm>
            <a:off x="107504" y="1700808"/>
            <a:ext cx="903649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◦ </a:t>
            </a:r>
            <a:r>
              <a:rPr lang="ko-KR" altLang="en-US" sz="2600" dirty="0">
                <a:latin typeface="휴먼모음T" pitchFamily="18" charset="-127"/>
                <a:ea typeface="휴먼모음T" pitchFamily="18" charset="-127"/>
              </a:rPr>
              <a:t>연계 방식 </a:t>
            </a:r>
            <a:r>
              <a:rPr lang="en-US" altLang="ko-KR" sz="2600" dirty="0">
                <a:latin typeface="휴먼모음T" pitchFamily="18" charset="-127"/>
                <a:ea typeface="휴먼모음T" pitchFamily="18" charset="-127"/>
              </a:rPr>
              <a:t>:</a:t>
            </a:r>
            <a:endParaRPr lang="ko-KR" altLang="en-US" sz="2600" dirty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2600" dirty="0">
                <a:latin typeface="휴먼모음T" pitchFamily="18" charset="-127"/>
                <a:ea typeface="휴먼모음T" pitchFamily="18" charset="-127"/>
              </a:rPr>
              <a:t>1) </a:t>
            </a:r>
            <a:r>
              <a:rPr lang="ko-KR" altLang="en-US" sz="2600" dirty="0">
                <a:latin typeface="휴먼모음T" pitchFamily="18" charset="-127"/>
                <a:ea typeface="휴먼모음T" pitchFamily="18" charset="-127"/>
              </a:rPr>
              <a:t>지문의 경우는 그대로 또는 재구성</a:t>
            </a:r>
            <a:r>
              <a:rPr lang="en-US" altLang="ko-KR" sz="2600" dirty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600" dirty="0">
                <a:latin typeface="휴먼모음T" pitchFamily="18" charset="-127"/>
                <a:ea typeface="휴먼모음T" pitchFamily="18" charset="-127"/>
              </a:rPr>
              <a:t>축소</a:t>
            </a:r>
            <a:r>
              <a:rPr lang="en-US" altLang="ko-KR" sz="2600" dirty="0">
                <a:latin typeface="휴먼모음T" pitchFamily="18" charset="-127"/>
                <a:ea typeface="휴먼모음T" pitchFamily="18" charset="-127"/>
              </a:rPr>
              <a:t>․</a:t>
            </a:r>
            <a:r>
              <a:rPr lang="ko-KR" altLang="en-US" sz="2600" dirty="0">
                <a:latin typeface="휴먼모음T" pitchFamily="18" charset="-127"/>
                <a:ea typeface="휴먼모음T" pitchFamily="18" charset="-127"/>
              </a:rPr>
              <a:t>확대</a:t>
            </a:r>
            <a:r>
              <a:rPr lang="en-US" altLang="ko-KR" sz="2600" dirty="0">
                <a:latin typeface="휴먼모음T" pitchFamily="18" charset="-127"/>
                <a:ea typeface="휴먼모음T" pitchFamily="18" charset="-127"/>
              </a:rPr>
              <a:t>․</a:t>
            </a:r>
            <a:r>
              <a:rPr lang="ko-KR" altLang="en-US" sz="2600" dirty="0">
                <a:latin typeface="휴먼모음T" pitchFamily="18" charset="-127"/>
                <a:ea typeface="휴먼모음T" pitchFamily="18" charset="-127"/>
              </a:rPr>
              <a:t>변형</a:t>
            </a:r>
            <a:r>
              <a:rPr lang="en-US" altLang="ko-KR" sz="2600" dirty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2600" dirty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2600" dirty="0">
                <a:latin typeface="휴먼모음T" pitchFamily="18" charset="-127"/>
                <a:ea typeface="휴먼모음T" pitchFamily="18" charset="-127"/>
              </a:rPr>
              <a:t>2) </a:t>
            </a:r>
            <a:r>
              <a:rPr lang="ko-KR" altLang="en-US" sz="2600" dirty="0">
                <a:latin typeface="휴먼모음T" pitchFamily="18" charset="-127"/>
                <a:ea typeface="휴먼모음T" pitchFamily="18" charset="-127"/>
              </a:rPr>
              <a:t>지문을 연계한 경우 해당 문제도 연계하여 </a:t>
            </a:r>
            <a:r>
              <a:rPr lang="en-US" altLang="ko-KR" sz="2600" smtClean="0">
                <a:latin typeface="휴먼모음T" pitchFamily="18" charset="-127"/>
                <a:ea typeface="휴먼모음T" pitchFamily="18" charset="-127"/>
              </a:rPr>
              <a:t>1~2 </a:t>
            </a:r>
            <a:r>
              <a:rPr lang="ko-KR" altLang="en-US" sz="2600" smtClean="0">
                <a:latin typeface="휴먼모음T" pitchFamily="18" charset="-127"/>
                <a:ea typeface="휴먼모음T" pitchFamily="18" charset="-127"/>
              </a:rPr>
              <a:t>문제를 </a:t>
            </a:r>
            <a:endParaRPr lang="en-US" altLang="ko-KR" sz="2600" dirty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2600" dirty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ko-KR" altLang="en-US" sz="2600" dirty="0">
                <a:latin typeface="휴먼모음T" pitchFamily="18" charset="-127"/>
                <a:ea typeface="휴먼모음T" pitchFamily="18" charset="-127"/>
              </a:rPr>
              <a:t>약간 변형하여 출제</a:t>
            </a:r>
          </a:p>
          <a:p>
            <a:endParaRPr lang="en-US" altLang="ko-KR" sz="2600" dirty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2600" dirty="0">
                <a:latin typeface="휴먼모음T" pitchFamily="18" charset="-127"/>
                <a:ea typeface="휴먼모음T" pitchFamily="18" charset="-127"/>
              </a:rPr>
              <a:t>◦ 듣기 </a:t>
            </a:r>
            <a:r>
              <a:rPr lang="en-US" altLang="ko-KR" sz="2600" dirty="0">
                <a:latin typeface="휴먼모음T" pitchFamily="18" charset="-127"/>
                <a:ea typeface="휴먼모음T" pitchFamily="18" charset="-127"/>
              </a:rPr>
              <a:t>:</a:t>
            </a:r>
            <a:r>
              <a:rPr lang="ko-KR" altLang="en-US" sz="26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26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1</a:t>
            </a:r>
            <a:r>
              <a:rPr lang="ko-KR" altLang="en-US" sz="26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문제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/5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문제  </a:t>
            </a:r>
            <a:r>
              <a:rPr lang="en-US" altLang="ko-KR" sz="26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/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2600" dirty="0">
                <a:latin typeface="휴먼모음T" pitchFamily="18" charset="-127"/>
                <a:ea typeface="휴먼모음T" pitchFamily="18" charset="-127"/>
              </a:rPr>
              <a:t>쓰기와 어휘</a:t>
            </a:r>
            <a:r>
              <a:rPr lang="en-US" altLang="ko-KR" sz="2600" dirty="0">
                <a:latin typeface="휴먼모음T" pitchFamily="18" charset="-127"/>
                <a:ea typeface="휴먼모음T" pitchFamily="18" charset="-127"/>
              </a:rPr>
              <a:t>․</a:t>
            </a:r>
            <a:r>
              <a:rPr lang="ko-KR" altLang="en-US" sz="2600" dirty="0">
                <a:latin typeface="휴먼모음T" pitchFamily="18" charset="-127"/>
                <a:ea typeface="휴먼모음T" pitchFamily="18" charset="-127"/>
              </a:rPr>
              <a:t>어법 </a:t>
            </a:r>
            <a:r>
              <a:rPr lang="en-US" altLang="ko-KR" sz="2600" dirty="0">
                <a:latin typeface="휴먼모음T" pitchFamily="18" charset="-127"/>
                <a:ea typeface="휴먼모음T" pitchFamily="18" charset="-127"/>
              </a:rPr>
              <a:t>:</a:t>
            </a:r>
            <a:r>
              <a:rPr lang="ko-KR" altLang="en-US" sz="26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26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4</a:t>
            </a:r>
            <a:r>
              <a:rPr lang="ko-KR" altLang="en-US" sz="26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문제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/7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문제</a:t>
            </a:r>
            <a:endParaRPr lang="en-US" altLang="ko-KR" sz="2600" dirty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2600" dirty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2600" dirty="0" err="1">
                <a:latin typeface="휴먼모음T" pitchFamily="18" charset="-127"/>
                <a:ea typeface="휴먼모음T" pitchFamily="18" charset="-127"/>
              </a:rPr>
              <a:t>비문학</a:t>
            </a:r>
            <a:r>
              <a:rPr lang="ko-KR" altLang="en-US" sz="26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2600" dirty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600" dirty="0">
                <a:latin typeface="휴먼모음T" pitchFamily="18" charset="-127"/>
                <a:ea typeface="휴먼모음T" pitchFamily="18" charset="-127"/>
              </a:rPr>
              <a:t>읽기</a:t>
            </a:r>
            <a:r>
              <a:rPr lang="en-US" altLang="ko-KR" sz="2600" dirty="0">
                <a:latin typeface="휴먼모음T" pitchFamily="18" charset="-127"/>
                <a:ea typeface="휴먼모음T" pitchFamily="18" charset="-127"/>
              </a:rPr>
              <a:t>) :</a:t>
            </a:r>
            <a:r>
              <a:rPr lang="ko-KR" altLang="en-US" sz="26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26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5</a:t>
            </a:r>
            <a:r>
              <a:rPr lang="ko-KR" altLang="en-US" sz="26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개 제재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/6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개 </a:t>
            </a:r>
            <a:r>
              <a:rPr lang="ko-KR" altLang="en-US" sz="2600" dirty="0">
                <a:latin typeface="휴먼모음T" pitchFamily="18" charset="-127"/>
                <a:ea typeface="휴먼모음T" pitchFamily="18" charset="-127"/>
              </a:rPr>
              <a:t>제재  </a:t>
            </a:r>
            <a:endParaRPr lang="en-US" altLang="ko-KR" sz="2600" dirty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2600" dirty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2600" dirty="0">
                <a:latin typeface="휴먼모음T" pitchFamily="18" charset="-127"/>
                <a:ea typeface="휴먼모음T" pitchFamily="18" charset="-127"/>
              </a:rPr>
              <a:t>문학</a:t>
            </a:r>
            <a:r>
              <a:rPr lang="en-US" altLang="ko-KR" sz="2600" dirty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600" dirty="0">
                <a:latin typeface="휴먼모음T" pitchFamily="18" charset="-127"/>
                <a:ea typeface="휴먼모음T" pitchFamily="18" charset="-127"/>
              </a:rPr>
              <a:t>읽기</a:t>
            </a:r>
            <a:r>
              <a:rPr lang="en-US" altLang="ko-KR" sz="2600" dirty="0">
                <a:latin typeface="휴먼모음T" pitchFamily="18" charset="-127"/>
                <a:ea typeface="휴먼모음T" pitchFamily="18" charset="-127"/>
              </a:rPr>
              <a:t>) :</a:t>
            </a:r>
            <a:r>
              <a:rPr lang="ko-KR" altLang="en-US" sz="26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26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5</a:t>
            </a:r>
            <a:r>
              <a:rPr lang="ko-KR" altLang="en-US" sz="26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작품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/6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작품</a:t>
            </a:r>
            <a:endParaRPr lang="en-US" altLang="ko-KR" sz="2600" dirty="0">
              <a:latin typeface="휴먼모음T" pitchFamily="18" charset="-127"/>
              <a:ea typeface="휴먼모음T" pitchFamily="18" charset="-127"/>
            </a:endParaRPr>
          </a:p>
          <a:p>
            <a:endParaRPr lang="ko-KR" altLang="en-US" sz="2600" dirty="0"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r>
              <a:rPr lang="ko-KR" altLang="en-US" sz="2600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연계된 문학 작품 </a:t>
            </a:r>
            <a:r>
              <a:rPr lang="en-US" altLang="ko-KR" sz="2600" dirty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2600" dirty="0">
                <a:latin typeface="휴먼모음T" pitchFamily="18" charset="-127"/>
                <a:ea typeface="휴먼모음T" pitchFamily="18" charset="-127"/>
              </a:rPr>
              <a:t>장석남의 ‘배를 매며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’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정철의 </a:t>
            </a:r>
            <a:r>
              <a:rPr lang="ko-KR" altLang="en-US" sz="2600" dirty="0">
                <a:latin typeface="휴먼모음T" pitchFamily="18" charset="-127"/>
                <a:ea typeface="휴먼모음T" pitchFamily="18" charset="-127"/>
              </a:rPr>
              <a:t>‘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사미인곡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’</a:t>
            </a:r>
          </a:p>
          <a:p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      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600" dirty="0">
                <a:latin typeface="휴먼모음T" pitchFamily="18" charset="-127"/>
                <a:ea typeface="휴먼모음T" pitchFamily="18" charset="-127"/>
              </a:rPr>
              <a:t>현대시</a:t>
            </a:r>
            <a:r>
              <a:rPr lang="en-US" altLang="ko-KR" sz="2600" dirty="0">
                <a:latin typeface="휴먼모음T" pitchFamily="18" charset="-127"/>
                <a:ea typeface="휴먼모음T" pitchFamily="18" charset="-127"/>
              </a:rPr>
              <a:t>+</a:t>
            </a:r>
            <a:r>
              <a:rPr lang="ko-KR" altLang="en-US" sz="2600" dirty="0">
                <a:latin typeface="휴먼모음T" pitchFamily="18" charset="-127"/>
                <a:ea typeface="휴먼모음T" pitchFamily="18" charset="-127"/>
              </a:rPr>
              <a:t>고전 시가 복합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), </a:t>
            </a:r>
            <a:r>
              <a:rPr lang="ko-KR" altLang="en-US" sz="2600" dirty="0">
                <a:latin typeface="휴먼모음T" pitchFamily="18" charset="-127"/>
                <a:ea typeface="휴먼모음T" pitchFamily="18" charset="-127"/>
              </a:rPr>
              <a:t>황석영의 ‘가객’</a:t>
            </a:r>
            <a:r>
              <a:rPr lang="en-US" altLang="ko-KR" sz="2600" dirty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600" dirty="0">
                <a:latin typeface="휴먼모음T" pitchFamily="18" charset="-127"/>
                <a:ea typeface="휴먼모음T" pitchFamily="18" charset="-127"/>
              </a:rPr>
              <a:t>현대 소설</a:t>
            </a:r>
            <a:r>
              <a:rPr lang="en-US" altLang="ko-KR" sz="2600" dirty="0">
                <a:latin typeface="휴먼모음T" pitchFamily="18" charset="-127"/>
                <a:ea typeface="휴먼모음T" pitchFamily="18" charset="-127"/>
              </a:rPr>
              <a:t>), </a:t>
            </a:r>
            <a:endParaRPr lang="en-US" altLang="ko-KR" sz="26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    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작자 미상의‘</a:t>
            </a:r>
            <a:r>
              <a:rPr lang="ko-KR" altLang="en-US" sz="2600" dirty="0">
                <a:latin typeface="휴먼모음T" pitchFamily="18" charset="-127"/>
                <a:ea typeface="휴먼모음T" pitchFamily="18" charset="-127"/>
              </a:rPr>
              <a:t>임진록’</a:t>
            </a:r>
            <a:r>
              <a:rPr lang="en-US" altLang="ko-KR" sz="2600" dirty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600" dirty="0">
                <a:latin typeface="휴먼모음T" pitchFamily="18" charset="-127"/>
                <a:ea typeface="휴먼모음T" pitchFamily="18" charset="-127"/>
              </a:rPr>
              <a:t>고전 소설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), 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윤대성의 </a:t>
            </a:r>
            <a:r>
              <a:rPr lang="ko-KR" altLang="en-US" sz="2600" dirty="0">
                <a:latin typeface="휴먼모음T" pitchFamily="18" charset="-127"/>
                <a:ea typeface="휴먼모음T" pitchFamily="18" charset="-127"/>
              </a:rPr>
              <a:t>‘출세기’</a:t>
            </a:r>
            <a:r>
              <a:rPr lang="en-US" altLang="ko-KR" sz="2600" dirty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600" dirty="0">
                <a:latin typeface="휴먼모음T" pitchFamily="18" charset="-127"/>
                <a:ea typeface="휴먼모음T" pitchFamily="18" charset="-127"/>
              </a:rPr>
              <a:t>극</a:t>
            </a:r>
            <a:r>
              <a:rPr lang="en-US" altLang="ko-KR" sz="2600" dirty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26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251520" y="794757"/>
            <a:ext cx="54726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altLang="ko-KR" sz="36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EBS </a:t>
            </a:r>
            <a:r>
              <a:rPr lang="ko-KR" altLang="en-US" sz="36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연계내용 </a:t>
            </a:r>
            <a:r>
              <a:rPr lang="en-US" altLang="ko-KR" sz="36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36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언어영역</a:t>
            </a:r>
            <a:r>
              <a:rPr lang="en-US" altLang="ko-KR" sz="36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en-US" altLang="ko-KR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직사각형 4"/>
          <p:cNvSpPr>
            <a:spLocks noChangeArrowheads="1"/>
          </p:cNvSpPr>
          <p:nvPr/>
        </p:nvSpPr>
        <p:spPr bwMode="auto">
          <a:xfrm>
            <a:off x="323528" y="1700808"/>
            <a:ext cx="788436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◦ 연계 방식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:</a:t>
            </a:r>
            <a:endParaRPr lang="ko-KR" altLang="en-US" sz="2400" dirty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1) EBS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교재에서 숫자 또는 식을 바꿈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개념원리 이용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  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공통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: 1, 11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번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</a:t>
            </a:r>
          </a:p>
          <a:p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  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가형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: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2, 8, 10, 13, 22, 23, 24, 25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번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   </a:t>
            </a:r>
            <a:r>
              <a:rPr lang="ko-KR" altLang="en-US" sz="2400" dirty="0" err="1">
                <a:latin typeface="휴먼모음T" pitchFamily="18" charset="-127"/>
                <a:ea typeface="휴먼모음T" pitchFamily="18" charset="-127"/>
              </a:rPr>
              <a:t>나형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: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2, 5, 6, 10, 13, 17, 22, 23, 24, 25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번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)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그래프 인용 또는 그림 일부 변형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자료 상황 활용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  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공통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: 4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번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  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가형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: 6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번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, 27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번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</a:t>
            </a:r>
          </a:p>
          <a:p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3)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문제의 변형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축소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확대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  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가형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: 9, 19, 20, 26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번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   </a:t>
            </a:r>
            <a:r>
              <a:rPr lang="ko-KR" altLang="en-US" sz="2400" dirty="0" err="1">
                <a:latin typeface="휴먼모음T" pitchFamily="18" charset="-127"/>
                <a:ea typeface="휴먼모음T" pitchFamily="18" charset="-127"/>
              </a:rPr>
              <a:t>나형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: 8, 9, 16, 21, 26, 27, 29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번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251520" y="794757"/>
            <a:ext cx="52565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altLang="ko-KR" sz="36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EBS </a:t>
            </a:r>
            <a:r>
              <a:rPr lang="ko-KR" altLang="en-US" sz="36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연계내용 </a:t>
            </a:r>
            <a:r>
              <a:rPr lang="en-US" altLang="ko-KR" sz="36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36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수리영역</a:t>
            </a:r>
            <a:r>
              <a:rPr lang="en-US" altLang="ko-KR" sz="36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en-US" altLang="ko-KR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95536" y="753527"/>
            <a:ext cx="828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altLang="ko-KR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EBS </a:t>
            </a:r>
            <a:r>
              <a:rPr lang="ko-KR" altLang="en-US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연계내용 </a:t>
            </a:r>
            <a:r>
              <a:rPr lang="en-US" altLang="ko-KR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수리영역</a:t>
            </a:r>
            <a:r>
              <a:rPr lang="en-US" altLang="ko-KR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-</a:t>
            </a:r>
            <a:r>
              <a:rPr lang="ko-KR" altLang="en-US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개념원리 이용</a:t>
            </a:r>
            <a:r>
              <a:rPr lang="en-US" altLang="ko-KR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en-US" altLang="ko-KR" sz="3200" dirty="0">
              <a:solidFill>
                <a:srgbClr val="0000FF"/>
              </a:solidFill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50824" y="1844824"/>
          <a:ext cx="8713663" cy="4752528"/>
        </p:xfrm>
        <a:graphic>
          <a:graphicData uri="http://schemas.openxmlformats.org/drawingml/2006/table">
            <a:tbl>
              <a:tblPr/>
              <a:tblGrid>
                <a:gridCol w="3913764"/>
                <a:gridCol w="4799899"/>
              </a:tblGrid>
              <a:tr h="1179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  <a:r>
                        <a:rPr lang="ko-KR" altLang="en-US" sz="2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월 모의평가 가형 </a:t>
                      </a:r>
                      <a:r>
                        <a:rPr lang="en-US" altLang="ko-KR" sz="2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13</a:t>
                      </a:r>
                      <a:r>
                        <a:rPr lang="ko-KR" altLang="en-US" sz="2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번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수능특강 수학</a:t>
                      </a:r>
                      <a:r>
                        <a:rPr lang="en-US" altLang="ko-KR" sz="2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Ⅱ 35</a:t>
                      </a:r>
                      <a:r>
                        <a:rPr lang="ko-KR" altLang="en-US" sz="2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쪽 </a:t>
                      </a:r>
                      <a:endParaRPr lang="en-US" altLang="ko-KR" sz="2800" b="0" dirty="0" smtClean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0" dirty="0" smtClean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유제 </a:t>
                      </a:r>
                      <a:r>
                        <a:rPr lang="en-US" altLang="ko-KR" sz="2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</a:t>
                      </a:r>
                      <a:r>
                        <a:rPr lang="ko-KR" altLang="en-US" sz="2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번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</a:tr>
              <a:tr h="34662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23" name="_x82457368" descr="EMB0000035832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84587"/>
            <a:ext cx="3744416" cy="268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17" descr="C:\Documents and Settings\user\바탕 화면\사본 -ㄴ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916635"/>
            <a:ext cx="4608512" cy="1744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52040" y="825535"/>
            <a:ext cx="828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altLang="ko-KR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EBS </a:t>
            </a:r>
            <a:r>
              <a:rPr lang="ko-KR" altLang="en-US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연계내용 </a:t>
            </a:r>
            <a:r>
              <a:rPr lang="en-US" altLang="ko-KR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수리영역</a:t>
            </a:r>
            <a:r>
              <a:rPr lang="en-US" altLang="ko-KR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-</a:t>
            </a:r>
            <a:r>
              <a:rPr lang="ko-KR" altLang="en-US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문항의 변형</a:t>
            </a:r>
            <a:r>
              <a:rPr lang="en-US" altLang="ko-KR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en-US" altLang="ko-KR" sz="3200" dirty="0">
              <a:solidFill>
                <a:srgbClr val="0000FF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6512" y="770979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95536" y="1656017"/>
          <a:ext cx="8352929" cy="5064778"/>
        </p:xfrm>
        <a:graphic>
          <a:graphicData uri="http://schemas.openxmlformats.org/drawingml/2006/table">
            <a:tbl>
              <a:tblPr/>
              <a:tblGrid>
                <a:gridCol w="3103172"/>
                <a:gridCol w="5249757"/>
              </a:tblGrid>
              <a:tr h="9740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  <a:r>
                        <a:rPr lang="ko-KR" altLang="en-US" sz="2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월 모의평가 가형 </a:t>
                      </a:r>
                      <a:r>
                        <a:rPr lang="en-US" altLang="ko-KR" sz="2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19</a:t>
                      </a:r>
                      <a:r>
                        <a:rPr lang="ko-KR" altLang="en-US" sz="2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번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수능특강 적분과 통계 </a:t>
                      </a:r>
                      <a:r>
                        <a:rPr lang="en-US" altLang="ko-KR" sz="2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37</a:t>
                      </a:r>
                      <a:r>
                        <a:rPr lang="ko-KR" altLang="en-US" sz="2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쪽 </a:t>
                      </a:r>
                      <a:endParaRPr lang="en-US" altLang="ko-KR" sz="2800" b="0" dirty="0" smtClean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0" dirty="0" smtClean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유제 </a:t>
                      </a:r>
                      <a:r>
                        <a:rPr lang="en-US" altLang="ko-KR" sz="2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  <a:r>
                        <a:rPr lang="ko-KR" altLang="en-US" sz="2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번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</a:tr>
              <a:tr h="3778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48" name="_x83289496" descr="EMB0000035832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973" y="3168905"/>
            <a:ext cx="29527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_x34953712" descr="EMB0000035832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623" y="3573015"/>
            <a:ext cx="4967288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52040" y="825535"/>
            <a:ext cx="828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altLang="ko-KR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EBS </a:t>
            </a:r>
            <a:r>
              <a:rPr lang="ko-KR" altLang="en-US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연계내용 </a:t>
            </a:r>
            <a:r>
              <a:rPr lang="en-US" altLang="ko-KR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수리영역</a:t>
            </a:r>
            <a:r>
              <a:rPr lang="en-US" altLang="ko-KR" sz="32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32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그림 일부 변형</a:t>
            </a:r>
            <a:r>
              <a:rPr lang="en-US" altLang="ko-KR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en-US" altLang="ko-KR" sz="3200" dirty="0">
              <a:solidFill>
                <a:srgbClr val="0000FF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23528" y="1484784"/>
          <a:ext cx="8496944" cy="5135927"/>
        </p:xfrm>
        <a:graphic>
          <a:graphicData uri="http://schemas.openxmlformats.org/drawingml/2006/table">
            <a:tbl>
              <a:tblPr/>
              <a:tblGrid>
                <a:gridCol w="3910098"/>
                <a:gridCol w="4586846"/>
              </a:tblGrid>
              <a:tr h="3427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5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  <a:r>
                        <a:rPr lang="ko-KR" altLang="en-US" sz="25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월 모의평가 가형</a:t>
                      </a:r>
                      <a:r>
                        <a:rPr lang="en-US" altLang="ko-KR" sz="25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500" b="0" dirty="0" err="1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나형</a:t>
                      </a:r>
                      <a:r>
                        <a:rPr lang="ko-KR" altLang="en-US" sz="25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endParaRPr lang="en-US" altLang="ko-KR" sz="2500" b="0" dirty="0" smtClean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500" b="0" dirty="0" smtClean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공통 </a:t>
                      </a:r>
                      <a:r>
                        <a:rPr lang="en-US" altLang="ko-KR" sz="25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</a:t>
                      </a:r>
                      <a:r>
                        <a:rPr lang="ko-KR" altLang="en-US" sz="25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번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5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수능특강 수학</a:t>
                      </a:r>
                      <a:r>
                        <a:rPr lang="en-US" altLang="ko-KR" sz="25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Ⅰ</a:t>
                      </a:r>
                      <a:r>
                        <a:rPr lang="ko-KR" altLang="en-US" sz="25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en-US" altLang="ko-KR" sz="25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38</a:t>
                      </a:r>
                      <a:r>
                        <a:rPr lang="ko-KR" altLang="en-US" sz="25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쪽 유제 </a:t>
                      </a:r>
                      <a:r>
                        <a:rPr lang="en-US" altLang="ko-KR" sz="25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  <a:r>
                        <a:rPr lang="ko-KR" altLang="en-US" sz="25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번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</a:tr>
              <a:tr h="3977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7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19471" name="_x82465912" descr="EMB00000358322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08993"/>
            <a:ext cx="3415729" cy="377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_x83039704" descr="EMB00000358322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2877" y="3788494"/>
            <a:ext cx="43211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0485" name="제목 14"/>
          <p:cNvSpPr>
            <a:spLocks noGrp="1"/>
          </p:cNvSpPr>
          <p:nvPr>
            <p:ph type="title" idx="4294967295"/>
          </p:nvPr>
        </p:nvSpPr>
        <p:spPr>
          <a:xfrm>
            <a:off x="251520" y="1484784"/>
            <a:ext cx="8135938" cy="4896544"/>
          </a:xfrm>
        </p:spPr>
        <p:txBody>
          <a:bodyPr>
            <a:noAutofit/>
          </a:bodyPr>
          <a:lstStyle/>
          <a:p>
            <a:pPr algn="l"/>
            <a:r>
              <a:rPr lang="en-US" altLang="ko-KR" sz="2800" b="1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*</a:t>
            </a:r>
            <a:r>
              <a:rPr lang="ko-KR" altLang="en-US" sz="2800" b="1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교차 지원 시 수리 가형</a:t>
            </a:r>
            <a:r>
              <a:rPr lang="en-US" altLang="ko-KR" sz="2800" b="1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(25%)</a:t>
            </a:r>
            <a:r>
              <a:rPr lang="ko-KR" altLang="en-US" sz="2800" b="1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과 나형</a:t>
            </a:r>
            <a:r>
              <a:rPr lang="en-US" altLang="ko-KR" sz="2800" b="1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(75%)</a:t>
            </a:r>
            <a:r>
              <a:rPr lang="ko-KR" altLang="en-US" sz="2800" b="1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간의 </a:t>
            </a:r>
            <a:r>
              <a:rPr lang="en-US" altLang="ko-KR" sz="2800" b="1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800" b="1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</a:br>
            <a:r>
              <a:rPr lang="ko-KR" altLang="en-US" sz="2800" b="1" dirty="0" err="1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유불리</a:t>
            </a:r>
            <a:r>
              <a:rPr lang="ko-KR" altLang="en-US" sz="2800" b="1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 현상 크지 않을 듯</a:t>
            </a:r>
            <a:r>
              <a:rPr lang="en-US" altLang="ko-KR" sz="28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8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</a:br>
            <a:r>
              <a:rPr lang="en-US" altLang="ko-KR" sz="28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8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</a:br>
            <a:r>
              <a:rPr lang="en-US" altLang="ko-KR" sz="28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1) </a:t>
            </a:r>
            <a:r>
              <a:rPr lang="ko-KR" altLang="en-US" sz="28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수리영역간의 난이도 조정노력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</a:b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두 유형 간의 표준점수 차이가 크지 않다면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, </a:t>
            </a:r>
            <a:b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</a:b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교차 </a:t>
            </a:r>
            <a:r>
              <a:rPr lang="ko-KR" altLang="en-US" sz="2800" dirty="0" err="1" smtClean="0">
                <a:latin typeface="휴먼모음T" pitchFamily="18" charset="-127"/>
                <a:ea typeface="휴먼모음T" pitchFamily="18" charset="-127"/>
              </a:rPr>
              <a:t>지원시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 유리해지는 정도가 크지 않음을 감안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</a:b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</a:br>
            <a:r>
              <a:rPr lang="en-US" altLang="ko-KR" sz="28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2) </a:t>
            </a:r>
            <a:r>
              <a:rPr lang="ko-KR" altLang="en-US" sz="28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자연계열 중위권 </a:t>
            </a:r>
            <a:r>
              <a:rPr lang="ko-KR" altLang="en-US" sz="2800" dirty="0" err="1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수리나형으로</a:t>
            </a:r>
            <a:r>
              <a:rPr lang="ko-KR" altLang="en-US" sz="28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 전환하는 추세 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</a:b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한 등급 이상의 등급과 표준점수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백분위 점수 상승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</a:b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주요대학 자연계열 모집 단위 지원이 제한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51520" y="692696"/>
            <a:ext cx="7385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b="1" dirty="0" err="1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수리나형으로의</a:t>
            </a:r>
            <a:r>
              <a:rPr lang="ko-KR" altLang="en-US" sz="36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 교차 지원 시 유의 사항</a:t>
            </a:r>
            <a:endParaRPr lang="ko-KR" altLang="en-US" sz="3600" b="1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51147" y="1124744"/>
            <a:ext cx="8569325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◦ 연계 방식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:</a:t>
            </a:r>
          </a:p>
          <a:p>
            <a:pPr marL="457200" indent="-457200">
              <a:buFontTx/>
              <a:buAutoNum type="arabicParenR"/>
              <a:defRPr/>
            </a:pP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그림을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활용하여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대화 재구성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: 1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번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pPr marL="457200" indent="-457200">
              <a:defRPr/>
            </a:pPr>
            <a:endParaRPr lang="ko-KR" altLang="en-US" sz="24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defRPr/>
            </a:pP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)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소재를 활용하여 담화 재구성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문제의 유형 변형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: </a:t>
            </a:r>
          </a:p>
          <a:p>
            <a:pPr>
              <a:defRPr/>
            </a:pP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  6, 7, 14, 15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번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pPr>
              <a:defRPr/>
            </a:pPr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defRPr/>
            </a:pP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3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)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지문의 내용을 거의 그대로 활용하여 문제의 유형 변형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:</a:t>
            </a:r>
          </a:p>
          <a:p>
            <a:pPr>
              <a:defRPr/>
            </a:pP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  19, 21, 22, 31, 36, 41, 45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번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pPr>
              <a:defRPr/>
            </a:pPr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defRPr/>
            </a:pP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4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)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일부 문장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어휘를 바꾸고 문제 유형 변형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: 20, 32, 43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번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pPr>
              <a:defRPr/>
            </a:pPr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defRPr/>
            </a:pP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5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)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지문 일부를 축소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보충하고 문제 유형 변형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:</a:t>
            </a:r>
          </a:p>
          <a:p>
            <a:pPr>
              <a:defRPr/>
            </a:pP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  25, 38, 42, 44, 49~50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번</a:t>
            </a:r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defRPr/>
            </a:pPr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defRPr/>
            </a:pP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6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)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도표를 활용하여 지문을 재구성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: 35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번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107950" y="479137"/>
            <a:ext cx="828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altLang="ko-KR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EBS </a:t>
            </a:r>
            <a:r>
              <a:rPr lang="ko-KR" altLang="en-US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연계내용 </a:t>
            </a:r>
            <a:r>
              <a:rPr lang="en-US" altLang="ko-KR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외국어</a:t>
            </a:r>
            <a:r>
              <a:rPr lang="en-US" altLang="ko-KR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&lt;</a:t>
            </a:r>
            <a:r>
              <a:rPr lang="ko-KR" altLang="en-US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영어</a:t>
            </a:r>
            <a:r>
              <a:rPr lang="en-US" altLang="ko-KR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&gt;</a:t>
            </a:r>
            <a:r>
              <a:rPr lang="ko-KR" altLang="en-US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영역</a:t>
            </a:r>
            <a:r>
              <a:rPr lang="en-US" altLang="ko-KR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en-US" altLang="ko-KR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180032" y="445894"/>
            <a:ext cx="828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altLang="ko-KR" sz="36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2013</a:t>
            </a:r>
            <a:r>
              <a:rPr lang="ko-KR" altLang="en-US" sz="36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학년도 수능 대비 학습 전략 </a:t>
            </a:r>
            <a:r>
              <a:rPr lang="en-US" altLang="ko-KR" sz="36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36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언어영역</a:t>
            </a:r>
            <a:r>
              <a:rPr lang="en-US" altLang="ko-KR" sz="36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en-US" altLang="ko-KR" sz="3600" dirty="0">
              <a:solidFill>
                <a:srgbClr val="0000FF"/>
              </a:solidFill>
            </a:endParaRPr>
          </a:p>
        </p:txBody>
      </p:sp>
      <p:sp>
        <p:nvSpPr>
          <p:cNvPr id="22532" name="직사각형 5"/>
          <p:cNvSpPr>
            <a:spLocks noChangeArrowheads="1"/>
          </p:cNvSpPr>
          <p:nvPr/>
        </p:nvSpPr>
        <p:spPr bwMode="auto">
          <a:xfrm>
            <a:off x="323528" y="1041023"/>
            <a:ext cx="8569325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 학습전략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1 :</a:t>
            </a:r>
          </a:p>
          <a:p>
            <a:pPr marL="457200" indent="-457200"/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en-US" altLang="ko-KR" sz="28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EBS </a:t>
            </a:r>
            <a:r>
              <a:rPr lang="ko-KR" altLang="en-US" sz="28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교재 학습 전략</a:t>
            </a:r>
            <a:endParaRPr lang="en-US" altLang="ko-KR" sz="28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 - EBS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수능 교재에 나오는 글이나 문학작품 꼼꼼히 공부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   (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출제되면 지문 독해시간을 줄일 수 있고 자신감 생김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 marL="457200" indent="-457200"/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 -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문학은 심층적 이해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400" dirty="0" err="1">
                <a:latin typeface="휴먼모음T" pitchFamily="18" charset="-127"/>
                <a:ea typeface="휴먼모음T" pitchFamily="18" charset="-127"/>
              </a:rPr>
              <a:t>비문학은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 개념이나 원리 위주로 접근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학습전략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2 :</a:t>
            </a:r>
          </a:p>
          <a:p>
            <a:pPr marL="457200" indent="-457200"/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28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짧은 지문은 함축적이므로 독해 능력을 더욱 요구</a:t>
            </a:r>
            <a:endParaRPr lang="en-US" altLang="ko-KR" sz="28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 -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평소 짧은 글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낯선 작품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을 읽으면서 핵심 내용과 세부 내용을 파악하는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연습 철저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학습전략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3 :</a:t>
            </a:r>
          </a:p>
          <a:p>
            <a:pPr marL="457200" indent="-457200"/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28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실수를 줄이는 훈련</a:t>
            </a:r>
            <a:endParaRPr lang="en-US" altLang="ko-KR" sz="28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과목 특성상 </a:t>
            </a:r>
            <a:r>
              <a:rPr lang="ko-KR" altLang="en-US" sz="2400" dirty="0" err="1">
                <a:latin typeface="휴먼모음T" pitchFamily="18" charset="-127"/>
                <a:ea typeface="휴먼모음T" pitchFamily="18" charset="-127"/>
              </a:rPr>
              <a:t>원점수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 평균은 높아도 </a:t>
            </a:r>
            <a:r>
              <a:rPr lang="ko-KR" altLang="en-US" sz="2400" dirty="0" err="1">
                <a:latin typeface="휴먼모음T" pitchFamily="18" charset="-127"/>
                <a:ea typeface="휴먼모음T" pitchFamily="18" charset="-127"/>
              </a:rPr>
              <a:t>만점자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 비율이 낮으므로 </a:t>
            </a:r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   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실수로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1~2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문제만 틀려도 등급이 바뀜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07950" y="568290"/>
            <a:ext cx="828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altLang="ko-KR" sz="36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2012 6</a:t>
            </a:r>
            <a:r>
              <a:rPr lang="ko-KR" altLang="en-US" sz="36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월 평가원 모의평가의 의미</a:t>
            </a:r>
            <a:endParaRPr lang="en-US" altLang="ko-KR" sz="3600" dirty="0">
              <a:solidFill>
                <a:srgbClr val="0000FF"/>
              </a:solidFill>
            </a:endParaRPr>
          </a:p>
        </p:txBody>
      </p:sp>
      <p:sp>
        <p:nvSpPr>
          <p:cNvPr id="5123" name="직사각형 3"/>
          <p:cNvSpPr>
            <a:spLocks noChangeArrowheads="1"/>
          </p:cNvSpPr>
          <p:nvPr/>
        </p:nvSpPr>
        <p:spPr bwMode="auto">
          <a:xfrm>
            <a:off x="323528" y="1487681"/>
            <a:ext cx="882047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>
                <a:latin typeface="휴먼모음T" pitchFamily="18" charset="-127"/>
                <a:ea typeface="휴먼모음T" pitchFamily="18" charset="-127"/>
              </a:rPr>
              <a:t>첫째</a:t>
            </a:r>
            <a:r>
              <a:rPr lang="en-US" altLang="ko-KR" sz="3200" dirty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32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자신의 위치를 객관적이고 상대적으로 파악 </a:t>
            </a:r>
            <a:r>
              <a:rPr lang="en-US" altLang="ko-KR" sz="3200" dirty="0">
                <a:latin typeface="휴먼모음T" pitchFamily="18" charset="-127"/>
                <a:ea typeface="휴먼모음T" pitchFamily="18" charset="-127"/>
              </a:rPr>
              <a:t> </a:t>
            </a:r>
          </a:p>
          <a:p>
            <a:r>
              <a:rPr lang="ko-KR" altLang="en-US" sz="2800" dirty="0">
                <a:latin typeface="HY얕은샘물M" pitchFamily="18" charset="-127"/>
                <a:ea typeface="HY얕은샘물M" pitchFamily="18" charset="-127"/>
              </a:rPr>
              <a:t>  </a:t>
            </a:r>
            <a:r>
              <a:rPr lang="ko-KR" altLang="en-US" sz="2800" dirty="0" smtClean="0">
                <a:latin typeface="HY얕은샘물M" pitchFamily="18" charset="-127"/>
                <a:ea typeface="HY얕은샘물M" pitchFamily="18" charset="-127"/>
              </a:rPr>
              <a:t>추상적으로만 </a:t>
            </a:r>
            <a:r>
              <a:rPr lang="ko-KR" altLang="en-US" sz="2800" dirty="0">
                <a:latin typeface="HY얕은샘물M" pitchFamily="18" charset="-127"/>
                <a:ea typeface="HY얕은샘물M" pitchFamily="18" charset="-127"/>
              </a:rPr>
              <a:t>목표를 설정하는 것이 아니라 </a:t>
            </a:r>
            <a:r>
              <a:rPr lang="ko-KR" altLang="en-US" sz="2800" dirty="0">
                <a:solidFill>
                  <a:srgbClr val="7030A0"/>
                </a:solidFill>
                <a:latin typeface="HY얕은샘물M" pitchFamily="18" charset="-127"/>
                <a:ea typeface="HY얕은샘물M" pitchFamily="18" charset="-127"/>
              </a:rPr>
              <a:t>구체적으로 </a:t>
            </a:r>
            <a:r>
              <a:rPr lang="ko-KR" altLang="en-US" sz="2800" dirty="0" smtClean="0">
                <a:solidFill>
                  <a:srgbClr val="7030A0"/>
                </a:solidFill>
                <a:latin typeface="HY얕은샘물M" pitchFamily="18" charset="-127"/>
                <a:ea typeface="HY얕은샘물M" pitchFamily="18" charset="-127"/>
              </a:rPr>
              <a:t>목표</a:t>
            </a:r>
            <a:r>
              <a:rPr lang="ko-KR" altLang="en-US" sz="2800" dirty="0" smtClean="0">
                <a:latin typeface="HY얕은샘물M" pitchFamily="18" charset="-127"/>
                <a:ea typeface="HY얕은샘물M" pitchFamily="18" charset="-127"/>
              </a:rPr>
              <a:t>를 세울 </a:t>
            </a:r>
            <a:r>
              <a:rPr lang="ko-KR" altLang="en-US" sz="2800" dirty="0">
                <a:latin typeface="HY얕은샘물M" pitchFamily="18" charset="-127"/>
                <a:ea typeface="HY얕은샘물M" pitchFamily="18" charset="-127"/>
              </a:rPr>
              <a:t>수 있고 </a:t>
            </a:r>
            <a:r>
              <a:rPr lang="ko-KR" altLang="en-US" sz="2800" dirty="0" smtClean="0">
                <a:latin typeface="HY얕은샘물M" pitchFamily="18" charset="-127"/>
                <a:ea typeface="HY얕은샘물M" pitchFamily="18" charset="-127"/>
              </a:rPr>
              <a:t>입시준비에</a:t>
            </a:r>
            <a:endParaRPr lang="en-US" altLang="ko-KR" sz="2800" dirty="0" smtClean="0"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dirty="0" smtClean="0">
                <a:latin typeface="HY얕은샘물M" pitchFamily="18" charset="-127"/>
                <a:ea typeface="HY얕은샘물M" pitchFamily="18" charset="-127"/>
              </a:rPr>
              <a:t>  대한 </a:t>
            </a:r>
            <a:r>
              <a:rPr lang="ko-KR" altLang="en-US" sz="2800" dirty="0">
                <a:solidFill>
                  <a:srgbClr val="7030A0"/>
                </a:solidFill>
                <a:latin typeface="HY얕은샘물M" pitchFamily="18" charset="-127"/>
                <a:ea typeface="HY얕은샘물M" pitchFamily="18" charset="-127"/>
              </a:rPr>
              <a:t>동기부여</a:t>
            </a:r>
            <a:r>
              <a:rPr lang="ko-KR" altLang="en-US" sz="2800" dirty="0">
                <a:latin typeface="HY얕은샘물M" pitchFamily="18" charset="-127"/>
                <a:ea typeface="HY얕은샘물M" pitchFamily="18" charset="-127"/>
              </a:rPr>
              <a:t>를 할 수 있다</a:t>
            </a:r>
            <a:r>
              <a:rPr lang="en-US" altLang="ko-KR" sz="2800" dirty="0" smtClean="0"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endParaRPr lang="ko-KR" altLang="en-US" sz="2800" dirty="0"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둘째</a:t>
            </a:r>
            <a:r>
              <a:rPr lang="en-US" altLang="ko-KR" sz="3200" dirty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32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각 영역별로 학습방법의 보완점 파악</a:t>
            </a:r>
            <a:endParaRPr lang="en-US" altLang="ko-KR" sz="32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2800" dirty="0"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800" dirty="0" smtClean="0">
                <a:latin typeface="HY얕은샘물M" pitchFamily="18" charset="-127"/>
                <a:ea typeface="HY얕은샘물M" pitchFamily="18" charset="-127"/>
              </a:rPr>
              <a:t>어떤 </a:t>
            </a:r>
            <a:r>
              <a:rPr lang="ko-KR" altLang="en-US" sz="2800" dirty="0">
                <a:latin typeface="HY얕은샘물M" pitchFamily="18" charset="-127"/>
                <a:ea typeface="HY얕은샘물M" pitchFamily="18" charset="-127"/>
              </a:rPr>
              <a:t>한 영역에 치중해서 다른 영역의 점수가 하락했다면 </a:t>
            </a:r>
            <a:r>
              <a:rPr lang="ko-KR" altLang="en-US" sz="2800" dirty="0" smtClean="0">
                <a:latin typeface="HY얕은샘물M" pitchFamily="18" charset="-127"/>
                <a:ea typeface="HY얕은샘물M" pitchFamily="18" charset="-127"/>
              </a:rPr>
              <a:t>영역별 </a:t>
            </a:r>
            <a:r>
              <a:rPr lang="ko-KR" altLang="en-US" sz="2800" dirty="0">
                <a:latin typeface="HY얕은샘물M" pitchFamily="18" charset="-127"/>
                <a:ea typeface="HY얕은샘물M" pitchFamily="18" charset="-127"/>
              </a:rPr>
              <a:t>시간배분에 </a:t>
            </a:r>
            <a:endParaRPr lang="en-US" altLang="ko-KR" sz="2800" dirty="0" smtClean="0">
              <a:latin typeface="HY얕은샘물M" pitchFamily="18" charset="-127"/>
              <a:ea typeface="HY얕은샘물M" pitchFamily="18" charset="-127"/>
            </a:endParaRPr>
          </a:p>
          <a:p>
            <a:r>
              <a:rPr lang="en-US" altLang="ko-KR" sz="2800" dirty="0" smtClean="0"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800" dirty="0" smtClean="0">
                <a:latin typeface="HY얕은샘물M" pitchFamily="18" charset="-127"/>
                <a:ea typeface="HY얕은샘물M" pitchFamily="18" charset="-127"/>
              </a:rPr>
              <a:t>신경을 </a:t>
            </a:r>
            <a:r>
              <a:rPr lang="ko-KR" altLang="en-US" sz="2800" dirty="0">
                <a:latin typeface="HY얕은샘물M" pitchFamily="18" charset="-127"/>
                <a:ea typeface="HY얕은샘물M" pitchFamily="18" charset="-127"/>
              </a:rPr>
              <a:t>써야 하고</a:t>
            </a:r>
            <a:r>
              <a:rPr lang="en-US" altLang="ko-KR" sz="2800" dirty="0"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800" dirty="0">
                <a:latin typeface="HY얕은샘물M" pitchFamily="18" charset="-127"/>
                <a:ea typeface="HY얕은샘물M" pitchFamily="18" charset="-127"/>
              </a:rPr>
              <a:t>시간대 상으로 </a:t>
            </a:r>
            <a:r>
              <a:rPr lang="ko-KR" altLang="en-US" sz="2800" dirty="0" smtClean="0">
                <a:latin typeface="HY얕은샘물M" pitchFamily="18" charset="-127"/>
                <a:ea typeface="HY얕은샘물M" pitchFamily="18" charset="-127"/>
              </a:rPr>
              <a:t>밤에만 </a:t>
            </a:r>
            <a:r>
              <a:rPr lang="ko-KR" altLang="en-US" sz="2800" dirty="0">
                <a:latin typeface="HY얕은샘물M" pitchFamily="18" charset="-127"/>
                <a:ea typeface="HY얕은샘물M" pitchFamily="18" charset="-127"/>
              </a:rPr>
              <a:t>잠깐 집중하여 공부하고 낮에는 많이 </a:t>
            </a:r>
            <a:endParaRPr lang="en-US" altLang="ko-KR" sz="2800" dirty="0" smtClean="0">
              <a:latin typeface="HY얕은샘물M" pitchFamily="18" charset="-127"/>
              <a:ea typeface="HY얕은샘물M" pitchFamily="18" charset="-127"/>
            </a:endParaRPr>
          </a:p>
          <a:p>
            <a:r>
              <a:rPr lang="en-US" altLang="ko-KR" sz="2800" dirty="0" smtClean="0"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800" dirty="0" smtClean="0">
                <a:latin typeface="HY얕은샘물M" pitchFamily="18" charset="-127"/>
                <a:ea typeface="HY얕은샘물M" pitchFamily="18" charset="-127"/>
              </a:rPr>
              <a:t>졸았다면 </a:t>
            </a:r>
            <a:r>
              <a:rPr lang="ko-KR" altLang="en-US" sz="2800" dirty="0" smtClean="0">
                <a:solidFill>
                  <a:srgbClr val="7030A0"/>
                </a:solidFill>
                <a:latin typeface="HY얕은샘물M" pitchFamily="18" charset="-127"/>
                <a:ea typeface="HY얕은샘물M" pitchFamily="18" charset="-127"/>
              </a:rPr>
              <a:t>수능시험시간의 </a:t>
            </a:r>
            <a:r>
              <a:rPr lang="ko-KR" altLang="en-US" sz="2800" dirty="0">
                <a:solidFill>
                  <a:srgbClr val="7030A0"/>
                </a:solidFill>
                <a:latin typeface="HY얕은샘물M" pitchFamily="18" charset="-127"/>
                <a:ea typeface="HY얕은샘물M" pitchFamily="18" charset="-127"/>
              </a:rPr>
              <a:t>형태로 공부</a:t>
            </a:r>
            <a:r>
              <a:rPr lang="ko-KR" altLang="en-US" sz="2800" dirty="0">
                <a:latin typeface="HY얕은샘물M" pitchFamily="18" charset="-127"/>
                <a:ea typeface="HY얕은샘물M" pitchFamily="18" charset="-127"/>
              </a:rPr>
              <a:t>하는 방법을 전환하는 것 등이다</a:t>
            </a:r>
            <a:r>
              <a:rPr lang="en-US" altLang="ko-KR" sz="2800" dirty="0" smtClean="0"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endParaRPr lang="ko-KR" altLang="en-US" sz="2800" dirty="0"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셋째</a:t>
            </a:r>
            <a:r>
              <a:rPr lang="en-US" altLang="ko-KR" sz="3200" dirty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32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영역별 취약점을 보완할 학습계획 수립 도구</a:t>
            </a:r>
            <a:endParaRPr lang="en-US" altLang="ko-KR" sz="32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24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800" dirty="0" smtClean="0">
                <a:latin typeface="HY얕은샘물M" pitchFamily="18" charset="-127"/>
                <a:ea typeface="HY얕은샘물M" pitchFamily="18" charset="-127"/>
              </a:rPr>
              <a:t>지금까지 </a:t>
            </a:r>
            <a:r>
              <a:rPr lang="ko-KR" altLang="en-US" sz="2800" dirty="0">
                <a:latin typeface="HY얕은샘물M" pitchFamily="18" charset="-127"/>
                <a:ea typeface="HY얕은샘물M" pitchFamily="18" charset="-127"/>
              </a:rPr>
              <a:t>공부한 결과 </a:t>
            </a:r>
            <a:r>
              <a:rPr lang="ko-KR" altLang="en-US" sz="2800" dirty="0">
                <a:solidFill>
                  <a:srgbClr val="7030A0"/>
                </a:solidFill>
                <a:latin typeface="HY얕은샘물M" pitchFamily="18" charset="-127"/>
                <a:ea typeface="HY얕은샘물M" pitchFamily="18" charset="-127"/>
              </a:rPr>
              <a:t>개념이 확실하게 정립되어 </a:t>
            </a:r>
            <a:r>
              <a:rPr lang="ko-KR" altLang="en-US" sz="2800" dirty="0" smtClean="0">
                <a:solidFill>
                  <a:srgbClr val="7030A0"/>
                </a:solidFill>
                <a:latin typeface="HY얕은샘물M" pitchFamily="18" charset="-127"/>
                <a:ea typeface="HY얕은샘물M" pitchFamily="18" charset="-127"/>
              </a:rPr>
              <a:t>있는지</a:t>
            </a:r>
            <a:r>
              <a:rPr lang="ko-KR" altLang="en-US" sz="2800" dirty="0" smtClean="0">
                <a:latin typeface="HY얕은샘물M" pitchFamily="18" charset="-127"/>
                <a:ea typeface="HY얕은샘물M" pitchFamily="18" charset="-127"/>
              </a:rPr>
              <a:t>를</a:t>
            </a:r>
            <a:r>
              <a:rPr lang="en-US" altLang="ko-KR" sz="2800" dirty="0" smtClean="0"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800" dirty="0" smtClean="0">
                <a:latin typeface="HY얕은샘물M" pitchFamily="18" charset="-127"/>
                <a:ea typeface="HY얕은샘물M" pitchFamily="18" charset="-127"/>
              </a:rPr>
              <a:t>파악하는 </a:t>
            </a:r>
            <a:r>
              <a:rPr lang="ko-KR" altLang="en-US" sz="2800" dirty="0">
                <a:latin typeface="HY얕은샘물M" pitchFamily="18" charset="-127"/>
                <a:ea typeface="HY얕은샘물M" pitchFamily="18" charset="-127"/>
              </a:rPr>
              <a:t>것이 </a:t>
            </a:r>
            <a:r>
              <a:rPr lang="ko-KR" altLang="en-US" sz="2800" dirty="0" smtClean="0">
                <a:latin typeface="HY얕은샘물M" pitchFamily="18" charset="-127"/>
                <a:ea typeface="HY얕은샘물M" pitchFamily="18" charset="-127"/>
              </a:rPr>
              <a:t>중요</a:t>
            </a:r>
            <a:endParaRPr lang="ko-KR" altLang="en-US" sz="2800" dirty="0"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79512" y="507340"/>
            <a:ext cx="828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altLang="ko-KR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2013</a:t>
            </a:r>
            <a:r>
              <a:rPr lang="ko-KR" altLang="en-US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학년도 수능 대비 학습 전략 </a:t>
            </a:r>
            <a:r>
              <a:rPr lang="en-US" altLang="ko-KR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수리영역</a:t>
            </a:r>
            <a:r>
              <a:rPr lang="en-US" altLang="ko-KR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en-US" altLang="ko-KR" sz="3200" dirty="0">
              <a:solidFill>
                <a:srgbClr val="0000FF"/>
              </a:solidFill>
            </a:endParaRPr>
          </a:p>
        </p:txBody>
      </p:sp>
      <p:sp>
        <p:nvSpPr>
          <p:cNvPr id="23556" name="직사각형 5"/>
          <p:cNvSpPr>
            <a:spLocks noChangeArrowheads="1"/>
          </p:cNvSpPr>
          <p:nvPr/>
        </p:nvSpPr>
        <p:spPr bwMode="auto">
          <a:xfrm>
            <a:off x="251520" y="1041023"/>
            <a:ext cx="8569325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 학습전략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1 :</a:t>
            </a:r>
          </a:p>
          <a:p>
            <a:pPr marL="457200" indent="-457200"/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en-US" altLang="ko-KR" sz="28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EBS </a:t>
            </a:r>
            <a:r>
              <a:rPr lang="ko-KR" altLang="en-US" sz="28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교재</a:t>
            </a:r>
            <a:r>
              <a:rPr lang="en-US" altLang="ko-KR" sz="28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8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수능특강</a:t>
            </a:r>
            <a:r>
              <a:rPr lang="en-US" altLang="ko-KR" sz="28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8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수능완성</a:t>
            </a:r>
            <a:r>
              <a:rPr lang="en-US" altLang="ko-KR" sz="28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28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 학습 철저</a:t>
            </a:r>
            <a:endParaRPr lang="en-US" altLang="ko-KR" sz="28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 - EBS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수능 교재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70%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연계이므로 깊숙하게 공부</a:t>
            </a:r>
            <a:r>
              <a:rPr lang="en-US" altLang="ko-KR" sz="2000" dirty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000" dirty="0">
                <a:latin typeface="휴먼모음T" pitchFamily="18" charset="-127"/>
                <a:ea typeface="휴먼모음T" pitchFamily="18" charset="-127"/>
              </a:rPr>
              <a:t>특히</a:t>
            </a:r>
            <a:r>
              <a:rPr lang="en-US" altLang="ko-KR" sz="2000" dirty="0"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2000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그래프</a:t>
            </a:r>
            <a:r>
              <a:rPr lang="en-US" altLang="ko-KR" sz="2000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2000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그림</a:t>
            </a:r>
            <a:r>
              <a:rPr lang="en-US" altLang="ko-KR" sz="2000" dirty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 marL="457200" indent="-457200"/>
            <a:r>
              <a:rPr lang="en-US" altLang="ko-KR" sz="2000" dirty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익숙한 문제가 나오면 자신감이 생기고 문제풀이시간 단축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 </a:t>
            </a:r>
          </a:p>
          <a:p>
            <a:pPr marL="457200" indent="-457200"/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</a:t>
            </a:r>
          </a:p>
          <a:p>
            <a:pPr marL="457200" indent="-457200"/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학습전략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2 :</a:t>
            </a:r>
          </a:p>
          <a:p>
            <a:pPr marL="457200" indent="-457200"/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28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기출문제의 유형을 충분히 익히자</a:t>
            </a:r>
            <a:endParaRPr lang="en-US" altLang="ko-KR" sz="28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 -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수능기출문제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평가원 모의평가등과 유사한 문제유형이 많이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  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출제가 되므로 최근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3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년의 문제를 철저히 분석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400" dirty="0" err="1">
                <a:latin typeface="휴먼모음T" pitchFamily="18" charset="-127"/>
                <a:ea typeface="휴먼모음T" pitchFamily="18" charset="-127"/>
              </a:rPr>
              <a:t>체화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 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학습전략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3 :</a:t>
            </a:r>
          </a:p>
          <a:p>
            <a:pPr marL="457200" indent="-457200"/>
            <a:r>
              <a:rPr lang="en-US" altLang="ko-KR" sz="2800" dirty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28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고난도 문항 준비 철저</a:t>
            </a:r>
            <a:endParaRPr lang="en-US" altLang="ko-KR" sz="28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가형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3, </a:t>
            </a:r>
            <a:r>
              <a:rPr lang="ko-KR" altLang="en-US" sz="2400" dirty="0" err="1">
                <a:latin typeface="휴먼모음T" pitchFamily="18" charset="-127"/>
                <a:ea typeface="휴먼모음T" pitchFamily="18" charset="-127"/>
              </a:rPr>
              <a:t>나형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1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개 출제가 되었는데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이것을 틀리면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1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등급에서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   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등급으로 내려 가므로 여름방학에는 고난도 문제를 스스로 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  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푸는 연습이 필수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251520" y="620578"/>
            <a:ext cx="828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ko-KR" altLang="en-US" sz="36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수리영역</a:t>
            </a:r>
            <a:r>
              <a:rPr lang="en-US" altLang="ko-KR" sz="36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-</a:t>
            </a:r>
            <a:r>
              <a:rPr lang="ko-KR" altLang="en-US" sz="36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수준별 학습법</a:t>
            </a:r>
            <a:endParaRPr lang="en-US" altLang="ko-KR" sz="3600" dirty="0">
              <a:solidFill>
                <a:srgbClr val="0000FF"/>
              </a:solidFill>
            </a:endParaRPr>
          </a:p>
        </p:txBody>
      </p:sp>
      <p:sp>
        <p:nvSpPr>
          <p:cNvPr id="24580" name="직사각형 5"/>
          <p:cNvSpPr>
            <a:spLocks noChangeArrowheads="1"/>
          </p:cNvSpPr>
          <p:nvPr/>
        </p:nvSpPr>
        <p:spPr bwMode="auto">
          <a:xfrm>
            <a:off x="323528" y="1412776"/>
            <a:ext cx="856932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ko-KR" altLang="en-US" sz="2800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상위권</a:t>
            </a:r>
            <a:r>
              <a:rPr lang="en-US" altLang="ko-KR" sz="2800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 : </a:t>
            </a:r>
            <a:r>
              <a:rPr lang="ko-KR" altLang="en-US" sz="2800" dirty="0" err="1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빈출</a:t>
            </a:r>
            <a:r>
              <a:rPr lang="ko-KR" altLang="en-US" sz="28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 고난도 문제 대비 철저</a:t>
            </a:r>
            <a:endParaRPr lang="en-US" altLang="ko-KR" sz="28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b="1" dirty="0"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2400" b="1" dirty="0" err="1">
                <a:latin typeface="휴먼모음T" pitchFamily="18" charset="-127"/>
                <a:ea typeface="휴먼모음T" pitchFamily="18" charset="-127"/>
              </a:rPr>
              <a:t>합답형</a:t>
            </a:r>
            <a:r>
              <a:rPr lang="en-US" altLang="ko-KR" sz="2400" b="1" dirty="0"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2400" b="1" dirty="0">
                <a:latin typeface="휴먼모음T" pitchFamily="18" charset="-127"/>
                <a:ea typeface="휴먼모음T" pitchFamily="18" charset="-127"/>
              </a:rPr>
              <a:t>새롭게 정의된 문제</a:t>
            </a:r>
            <a:r>
              <a:rPr lang="en-US" altLang="ko-KR" sz="2400" b="1" dirty="0"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2400" b="1" dirty="0">
                <a:latin typeface="휴먼모음T" pitchFamily="18" charset="-127"/>
                <a:ea typeface="휴먼모음T" pitchFamily="18" charset="-127"/>
              </a:rPr>
              <a:t>내적</a:t>
            </a:r>
            <a:r>
              <a:rPr lang="en-US" altLang="ko-KR" sz="2400" b="1" dirty="0">
                <a:latin typeface="휴먼모음T" pitchFamily="18" charset="-127"/>
                <a:ea typeface="휴먼모음T" pitchFamily="18" charset="-127"/>
              </a:rPr>
              <a:t>/</a:t>
            </a:r>
            <a:r>
              <a:rPr lang="ko-KR" altLang="en-US" sz="2400" b="1" dirty="0">
                <a:latin typeface="휴먼모음T" pitchFamily="18" charset="-127"/>
                <a:ea typeface="휴먼모음T" pitchFamily="18" charset="-127"/>
              </a:rPr>
              <a:t>외적 문제해결 능력문제 철저학습</a:t>
            </a:r>
            <a:endParaRPr lang="en-US" altLang="ko-KR" sz="2000" b="1" dirty="0"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b="1" dirty="0">
                <a:latin typeface="휴먼모음T" pitchFamily="18" charset="-127"/>
                <a:ea typeface="휴먼모음T" pitchFamily="18" charset="-127"/>
              </a:rPr>
              <a:t>- 100</a:t>
            </a:r>
            <a:r>
              <a:rPr lang="ko-KR" altLang="en-US" sz="2400" b="1" dirty="0">
                <a:latin typeface="휴먼모음T" pitchFamily="18" charset="-127"/>
                <a:ea typeface="휴먼모음T" pitchFamily="18" charset="-127"/>
              </a:rPr>
              <a:t>분에 맞추어 문제를 푸는 연습</a:t>
            </a:r>
            <a:endParaRPr lang="en-US" altLang="ko-KR" sz="2400" b="1" dirty="0"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b="1" dirty="0"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2400" b="1" dirty="0">
                <a:latin typeface="휴먼모음T" pitchFamily="18" charset="-127"/>
                <a:ea typeface="휴먼모음T" pitchFamily="18" charset="-127"/>
              </a:rPr>
              <a:t>출제자의 의도 파악</a:t>
            </a:r>
            <a:r>
              <a:rPr lang="en-US" altLang="ko-KR" sz="2400" b="1" dirty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400" b="1" dirty="0">
                <a:latin typeface="휴먼모음T" pitchFamily="18" charset="-127"/>
                <a:ea typeface="휴먼모음T" pitchFamily="18" charset="-127"/>
              </a:rPr>
              <a:t>문제를 변형하는 연습 필요</a:t>
            </a:r>
            <a:r>
              <a:rPr lang="en-US" altLang="ko-KR" sz="2400" b="1" dirty="0">
                <a:latin typeface="휴먼모음T" pitchFamily="18" charset="-127"/>
                <a:ea typeface="휴먼모음T" pitchFamily="18" charset="-127"/>
              </a:rPr>
              <a:t> </a:t>
            </a:r>
          </a:p>
          <a:p>
            <a:pPr marL="457200" indent="-457200"/>
            <a:endParaRPr lang="en-US" altLang="ko-KR" sz="2400" dirty="0">
              <a:solidFill>
                <a:srgbClr val="0000FF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ko-KR" altLang="en-US" sz="2800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중위권 </a:t>
            </a:r>
            <a:r>
              <a:rPr lang="en-US" altLang="ko-KR" sz="2800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28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기본 개념을 명확히 정리</a:t>
            </a:r>
            <a:endParaRPr lang="en-US" altLang="ko-KR" sz="28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b="1" dirty="0"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2400" b="1" dirty="0">
                <a:latin typeface="휴먼모음T" pitchFamily="18" charset="-127"/>
                <a:ea typeface="휴먼모음T" pitchFamily="18" charset="-127"/>
              </a:rPr>
              <a:t>단순 공식 암기</a:t>
            </a:r>
            <a:r>
              <a:rPr lang="en-US" altLang="ko-KR" sz="2400" b="1" dirty="0"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2400" b="1" dirty="0">
                <a:latin typeface="휴먼모음T" pitchFamily="18" charset="-127"/>
                <a:ea typeface="휴먼모음T" pitchFamily="18" charset="-127"/>
              </a:rPr>
              <a:t>계산으로 해결할 수 있는 문제의 집착에서 벗어나</a:t>
            </a:r>
            <a:endParaRPr lang="en-US" altLang="ko-KR" sz="2400" b="1" dirty="0"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b="1" dirty="0" smtClean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2400" b="1" dirty="0">
                <a:latin typeface="휴먼모음T" pitchFamily="18" charset="-127"/>
                <a:ea typeface="휴먼모음T" pitchFamily="18" charset="-127"/>
              </a:rPr>
              <a:t>수학적 개념에 대한 이해력과 수학적 사고력을 키우는 학습</a:t>
            </a:r>
            <a:endParaRPr lang="en-US" altLang="ko-KR" sz="2400" b="1" dirty="0"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b="1" dirty="0"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2400" b="1" dirty="0">
                <a:latin typeface="휴먼모음T" pitchFamily="18" charset="-127"/>
                <a:ea typeface="휴먼모음T" pitchFamily="18" charset="-127"/>
              </a:rPr>
              <a:t>문제 푸는 순서 잘 지키기</a:t>
            </a:r>
            <a:endParaRPr lang="en-US" altLang="ko-KR" sz="2400" b="1" dirty="0"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ko-KR" altLang="en-US" sz="2800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하위권 </a:t>
            </a:r>
            <a:r>
              <a:rPr lang="en-US" altLang="ko-KR" sz="2800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en-US" altLang="ko-KR" sz="28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EBS </a:t>
            </a:r>
            <a:r>
              <a:rPr lang="ko-KR" altLang="en-US" sz="28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교재로 반복 학습</a:t>
            </a:r>
            <a:endParaRPr lang="en-US" altLang="ko-KR" sz="28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수능완성이 어려우면 수능특강 위주로 여러 번 반복학습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빠르고 정확한 계산 연습을 충분히 하여 실수 줄이기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251520" y="548680"/>
            <a:ext cx="8280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altLang="ko-KR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2013</a:t>
            </a:r>
            <a:r>
              <a:rPr lang="ko-KR" altLang="en-US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학년도 수능 대비 학습 전략 </a:t>
            </a:r>
            <a:r>
              <a:rPr lang="en-US" altLang="ko-KR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외국어영역</a:t>
            </a:r>
            <a:r>
              <a:rPr lang="en-US" altLang="ko-KR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en-US" altLang="ko-KR" sz="3200" dirty="0">
              <a:solidFill>
                <a:srgbClr val="0000FF"/>
              </a:solidFill>
            </a:endParaRPr>
          </a:p>
        </p:txBody>
      </p:sp>
      <p:sp>
        <p:nvSpPr>
          <p:cNvPr id="25604" name="직사각형 5"/>
          <p:cNvSpPr>
            <a:spLocks noChangeArrowheads="1"/>
          </p:cNvSpPr>
          <p:nvPr/>
        </p:nvSpPr>
        <p:spPr bwMode="auto">
          <a:xfrm>
            <a:off x="323528" y="1340768"/>
            <a:ext cx="8569325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학습전략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1 :</a:t>
            </a:r>
          </a:p>
          <a:p>
            <a:pPr marL="457200" indent="-457200"/>
            <a:r>
              <a:rPr lang="en-US" altLang="ko-KR" sz="28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EBS </a:t>
            </a:r>
            <a:r>
              <a:rPr lang="ko-KR" altLang="en-US" sz="28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교재 문제 자체보다 지문분석에 중점</a:t>
            </a:r>
            <a:endParaRPr lang="en-US" altLang="ko-KR" sz="28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- EBS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수능 교재에 나오는 지문에서 문제유형을 바꾸거나 변형하여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출제하므로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글의 흐름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문장구조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400" dirty="0" err="1">
                <a:latin typeface="휴먼모음T" pitchFamily="18" charset="-127"/>
                <a:ea typeface="휴먼모음T" pitchFamily="18" charset="-127"/>
              </a:rPr>
              <a:t>어휘등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 꼼꼼히 정리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2400" dirty="0" err="1">
                <a:latin typeface="휴먼모음T" pitchFamily="18" charset="-127"/>
                <a:ea typeface="휴먼모음T" pitchFamily="18" charset="-127"/>
              </a:rPr>
              <a:t>범교과적으로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 출제가 되므로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EBS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교재로 공부하되 궁극적인 영어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실력의 향상에 초점 맞출 것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학습전략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2 :</a:t>
            </a:r>
          </a:p>
          <a:p>
            <a:pPr marL="457200" indent="-457200"/>
            <a:r>
              <a:rPr lang="ko-KR" altLang="en-US" sz="28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듣기</a:t>
            </a:r>
            <a:r>
              <a:rPr lang="en-US" altLang="ko-KR" sz="28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8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말하기 문항을 정복하라</a:t>
            </a:r>
            <a:endParaRPr lang="en-US" altLang="ko-KR" sz="28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매일 일정한 시간을 정하여 꾸준히 듣기 연습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단어나 </a:t>
            </a:r>
            <a:r>
              <a:rPr lang="ko-KR" altLang="en-US" sz="2400" dirty="0" err="1">
                <a:latin typeface="휴먼모음T" pitchFamily="18" charset="-127"/>
                <a:ea typeface="휴먼모음T" pitchFamily="18" charset="-127"/>
              </a:rPr>
              <a:t>한두마디를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 통해서 정답을 고를 수 있는 문제 보다는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대화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및 담화의 세부 내용을 정확하게 파악할 수 있어야 정답을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고를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수 있는 것이 경향이므로 </a:t>
            </a:r>
            <a:r>
              <a:rPr lang="ko-KR" altLang="en-US" sz="2400" dirty="0" err="1">
                <a:latin typeface="휴먼모음T" pitchFamily="18" charset="-127"/>
                <a:ea typeface="휴먼모음T" pitchFamily="18" charset="-127"/>
              </a:rPr>
              <a:t>시험후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 대본을 통해서 대화 및 </a:t>
            </a:r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담화의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내용을 정확히 파악하고 자주 쓰이는 표현은 반드시 암기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108024" y="692696"/>
            <a:ext cx="8280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altLang="ko-KR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2013</a:t>
            </a:r>
            <a:r>
              <a:rPr lang="ko-KR" altLang="en-US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학년도 수능 대비 학습 전략 </a:t>
            </a:r>
            <a:r>
              <a:rPr lang="en-US" altLang="ko-KR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외국어영역</a:t>
            </a:r>
            <a:r>
              <a:rPr lang="en-US" altLang="ko-KR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en-US" altLang="ko-KR" sz="3200" dirty="0">
              <a:solidFill>
                <a:srgbClr val="0000FF"/>
              </a:solidFill>
            </a:endParaRPr>
          </a:p>
        </p:txBody>
      </p:sp>
      <p:sp>
        <p:nvSpPr>
          <p:cNvPr id="26628" name="직사각형 5"/>
          <p:cNvSpPr>
            <a:spLocks noChangeArrowheads="1"/>
          </p:cNvSpPr>
          <p:nvPr/>
        </p:nvSpPr>
        <p:spPr bwMode="auto">
          <a:xfrm>
            <a:off x="323850" y="1857013"/>
            <a:ext cx="8569325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학습전략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3 :</a:t>
            </a:r>
          </a:p>
          <a:p>
            <a:pPr marL="457200" indent="-457200"/>
            <a:r>
              <a:rPr lang="ko-KR" altLang="en-US" sz="28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다양한 지문을 읽고 빠르게 읽는 연습을 하자</a:t>
            </a:r>
            <a:endParaRPr lang="en-US" altLang="ko-KR" sz="28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다양한 </a:t>
            </a:r>
            <a:r>
              <a:rPr lang="ko-KR" altLang="en-US" sz="2400" dirty="0" err="1">
                <a:latin typeface="휴먼모음T" pitchFamily="18" charset="-127"/>
                <a:ea typeface="휴먼모음T" pitchFamily="18" charset="-127"/>
              </a:rPr>
              <a:t>글감을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 읽고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글의 핵심 내용을 스스로 정리하는 연습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시간을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정해 놓고 독해 연습을 하여 시간이 부족해서 문제를 </a:t>
            </a:r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2400" dirty="0" err="1" smtClean="0">
                <a:latin typeface="휴먼모음T" pitchFamily="18" charset="-127"/>
                <a:ea typeface="휴먼모음T" pitchFamily="18" charset="-127"/>
              </a:rPr>
              <a:t>다풀지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못하는 경우에 대비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  </a:t>
            </a:r>
          </a:p>
          <a:p>
            <a:pPr marL="457200" indent="-457200"/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학습전략 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4 :</a:t>
            </a:r>
          </a:p>
          <a:p>
            <a:pPr marL="457200" indent="-457200"/>
            <a:r>
              <a:rPr lang="ko-KR" altLang="en-US" sz="28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고난도 문항에 대비하라</a:t>
            </a:r>
            <a:r>
              <a:rPr lang="en-US" altLang="ko-KR" sz="24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 marL="457200" indent="-457200"/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빈 칸 추론 문제가 가장 어렵게 출제 되므로 철저히 준비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어휘와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어법 문제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주어진 문장이 들어갈 적적한 </a:t>
            </a:r>
            <a:r>
              <a:rPr lang="ko-KR" altLang="en-US" sz="2400" dirty="0" err="1">
                <a:latin typeface="휴먼모음T" pitchFamily="18" charset="-127"/>
                <a:ea typeface="휴먼모음T" pitchFamily="18" charset="-127"/>
              </a:rPr>
              <a:t>위치찾기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글의</a:t>
            </a:r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전체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흐름과 무관한 문장 찾기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글의 순서 배열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요약문 완성</a:t>
            </a:r>
            <a:r>
              <a:rPr lang="en-US" altLang="ko-KR" sz="2400" dirty="0">
                <a:latin typeface="휴먼모음T" pitchFamily="18" charset="-127"/>
                <a:ea typeface="휴먼모음T" pitchFamily="18" charset="-127"/>
              </a:rPr>
              <a:t>, </a:t>
            </a:r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  <a:p>
            <a:pPr marL="457200" indent="-457200"/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2400" dirty="0" err="1" smtClean="0">
                <a:latin typeface="휴먼모음T" pitchFamily="18" charset="-127"/>
                <a:ea typeface="휴먼모음T" pitchFamily="18" charset="-127"/>
              </a:rPr>
              <a:t>장문독해등도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400" dirty="0">
                <a:latin typeface="휴먼모음T" pitchFamily="18" charset="-127"/>
                <a:ea typeface="휴먼모음T" pitchFamily="18" charset="-127"/>
              </a:rPr>
              <a:t>변별력 있게 출제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107950" y="404664"/>
            <a:ext cx="828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ko-KR" altLang="en-US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주요학과 정시 배치점수 </a:t>
            </a:r>
            <a:r>
              <a:rPr lang="ko-KR" altLang="en-US" sz="3200" b="1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(경영</a:t>
            </a:r>
            <a:r>
              <a:rPr lang="en-US" altLang="ko-KR" sz="3200" b="1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78817" y="980728"/>
          <a:ext cx="8641655" cy="5749191"/>
        </p:xfrm>
        <a:graphic>
          <a:graphicData uri="http://schemas.openxmlformats.org/drawingml/2006/table">
            <a:tbl>
              <a:tblPr/>
              <a:tblGrid>
                <a:gridCol w="2419153"/>
                <a:gridCol w="1371491"/>
                <a:gridCol w="1371491"/>
                <a:gridCol w="2108029"/>
                <a:gridCol w="1371491"/>
              </a:tblGrid>
              <a:tr h="63775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대학명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학과명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모집</a:t>
                      </a:r>
                      <a:b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</a:b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인원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2012</a:t>
                      </a:r>
                      <a:b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</a:b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경쟁률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지원가능</a:t>
                      </a:r>
                      <a:b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</a:br>
                      <a:r>
                        <a:rPr lang="ko-KR" alt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원점수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2595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서울대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경영대학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46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3.02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396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5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고려대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경영대학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120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3.78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395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5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연세대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경영학과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89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4.27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395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5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서강대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경영학부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80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3.52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389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5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중앙대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경영학부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20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53.85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389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5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성균관대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경영학부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30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5.11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388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5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경희대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경영학부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16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44.94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386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5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한양대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경영학부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45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4.98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386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5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서울시립대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경영학부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30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34.2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385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5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이화여대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경영학부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31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3.34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381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5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한국외대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경영학부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22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3.9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377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5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동국대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경영학부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81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4.2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369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179512" y="476672"/>
            <a:ext cx="8280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ko-KR" altLang="en-US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주요학과 정시 배치점수 </a:t>
            </a:r>
            <a:r>
              <a:rPr lang="ko-KR" altLang="en-US" sz="3200" b="1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(경제</a:t>
            </a:r>
            <a:r>
              <a:rPr lang="en-US" altLang="ko-KR" sz="3200" b="1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67544" y="1052731"/>
          <a:ext cx="8136903" cy="5472617"/>
        </p:xfrm>
        <a:graphic>
          <a:graphicData uri="http://schemas.openxmlformats.org/drawingml/2006/table">
            <a:tbl>
              <a:tblPr/>
              <a:tblGrid>
                <a:gridCol w="1255408"/>
                <a:gridCol w="3115271"/>
                <a:gridCol w="1255408"/>
                <a:gridCol w="1255408"/>
                <a:gridCol w="1255408"/>
              </a:tblGrid>
              <a:tr h="90719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 dirty="0" err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대학명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 dirty="0" err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학과명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모집</a:t>
                      </a:r>
                      <a:b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</a:b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인원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2012</a:t>
                      </a:r>
                      <a:b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</a:b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경쟁률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지원가능</a:t>
                      </a:r>
                      <a:b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</a:br>
                      <a:r>
                        <a:rPr lang="ko-KR" altLang="en-US" sz="1800" b="0" i="0" u="none" strike="noStrike" dirty="0" err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원점수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5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서울대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사회과학계열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72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2.44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395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연세대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경제학부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41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4.37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395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서강대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경제학부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3.53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389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한양대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경제금융학부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16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5.25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385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중앙대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경제학부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14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5.21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383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07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서울시립대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경제학부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36.2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382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경희대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경제학과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24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4.67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379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한국외대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경제학부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28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3.78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376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동국대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경제통상학부</a:t>
                      </a:r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  <a:r>
                        <a:rPr lang="ko-KR" altLang="en-US" sz="18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경제학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19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4.47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366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동국대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경제통상학부</a:t>
                      </a:r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  <a:r>
                        <a:rPr lang="ko-KR" altLang="en-US" sz="18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국제통상학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11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8.55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361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180032" y="476672"/>
            <a:ext cx="8280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ko-KR" altLang="en-US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주요학과 정시 배치점수 </a:t>
            </a:r>
            <a:r>
              <a:rPr lang="ko-KR" altLang="en-US" sz="3200" b="1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(자유전공</a:t>
            </a:r>
            <a:r>
              <a:rPr lang="en-US" altLang="ko-KR" sz="3200" b="1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23527" y="1340768"/>
          <a:ext cx="8496945" cy="4824537"/>
        </p:xfrm>
        <a:graphic>
          <a:graphicData uri="http://schemas.openxmlformats.org/drawingml/2006/table">
            <a:tbl>
              <a:tblPr/>
              <a:tblGrid>
                <a:gridCol w="1416158"/>
                <a:gridCol w="1673642"/>
                <a:gridCol w="1158671"/>
                <a:gridCol w="1416158"/>
                <a:gridCol w="1416158"/>
                <a:gridCol w="1416158"/>
              </a:tblGrid>
              <a:tr h="102541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 baseline="0" dirty="0" err="1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대학명</a:t>
                      </a:r>
                      <a:endParaRPr lang="ko-KR" altLang="en-US" sz="2000" b="0" i="0" u="none" strike="noStrike" baseline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 baseline="0" dirty="0" err="1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학과명</a:t>
                      </a:r>
                      <a:endParaRPr lang="ko-KR" altLang="en-US" sz="2000" b="0" i="0" u="none" strike="noStrike" baseline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 baseline="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계열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 baseline="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모집</a:t>
                      </a:r>
                      <a:br>
                        <a:rPr lang="ko-KR" altLang="en-US" sz="2000" b="0" i="0" u="none" strike="noStrike" baseline="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</a:br>
                      <a:r>
                        <a:rPr lang="ko-KR" altLang="en-US" sz="2000" b="0" i="0" u="none" strike="noStrike" baseline="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인원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baseline="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2012</a:t>
                      </a:r>
                      <a:br>
                        <a:rPr lang="en-US" altLang="ko-KR" sz="2000" b="0" i="0" u="none" strike="noStrike" baseline="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</a:br>
                      <a:r>
                        <a:rPr lang="ko-KR" altLang="en-US" sz="2000" b="0" i="0" u="none" strike="noStrike" baseline="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경쟁률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 baseline="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지원가능</a:t>
                      </a:r>
                      <a:br>
                        <a:rPr lang="ko-KR" altLang="en-US" sz="2000" b="0" i="0" u="none" strike="noStrike" baseline="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</a:br>
                      <a:r>
                        <a:rPr lang="ko-KR" altLang="en-US" sz="2000" b="0" i="0" u="none" strike="noStrike" baseline="0" dirty="0" err="1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원점수</a:t>
                      </a:r>
                      <a:endParaRPr lang="ko-KR" altLang="en-US" sz="2000" b="0" i="0" u="none" strike="noStrike" baseline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6040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고려대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자유전공학부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인문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18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서울대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자유전공학부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인문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3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서울대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자유전공학부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자연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54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연세대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자유전공</a:t>
                      </a:r>
                      <a:endParaRPr lang="en-US" altLang="ko-KR" sz="2000" b="0" i="0" u="none" strike="noStrike" dirty="0" smtClean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인문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60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한국외대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자유전공학부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인문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07950" y="476672"/>
            <a:ext cx="8280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ko-KR" altLang="en-US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주요학과 정시 배치점수 </a:t>
            </a:r>
            <a:r>
              <a:rPr lang="ko-KR" altLang="en-US" sz="3200" b="1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(신문방송</a:t>
            </a:r>
            <a:r>
              <a:rPr lang="en-US" altLang="ko-KR" sz="3200" b="1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3200" b="1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미디어</a:t>
            </a:r>
            <a:r>
              <a:rPr lang="en-US" altLang="ko-KR" sz="3200" b="1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323527" y="1340768"/>
          <a:ext cx="8496945" cy="5184576"/>
        </p:xfrm>
        <a:graphic>
          <a:graphicData uri="http://schemas.openxmlformats.org/drawingml/2006/table">
            <a:tbl>
              <a:tblPr/>
              <a:tblGrid>
                <a:gridCol w="1699389"/>
                <a:gridCol w="2821925"/>
                <a:gridCol w="1013397"/>
                <a:gridCol w="1481119"/>
                <a:gridCol w="1481115"/>
              </a:tblGrid>
              <a:tr h="126346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400" b="0" i="0" u="none" strike="noStrike" dirty="0" err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대학명</a:t>
                      </a:r>
                      <a:endParaRPr lang="ko-KR" altLang="en-US" sz="2400" b="0" i="0" u="none" strike="noStrike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400" b="0" i="0" u="none" strike="noStrike" dirty="0" err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학과명</a:t>
                      </a:r>
                      <a:endParaRPr lang="ko-KR" altLang="en-US" sz="2400" b="0" i="0" u="none" strike="noStrike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4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모집</a:t>
                      </a:r>
                      <a:br>
                        <a:rPr lang="ko-KR" altLang="en-US" sz="24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</a:br>
                      <a:r>
                        <a:rPr lang="ko-KR" altLang="en-US" sz="24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인원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2012</a:t>
                      </a:r>
                      <a:br>
                        <a:rPr lang="en-US" altLang="ko-KR" sz="24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</a:br>
                      <a:r>
                        <a:rPr lang="ko-KR" altLang="en-US" sz="24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경쟁률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4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지원가능</a:t>
                      </a:r>
                      <a:br>
                        <a:rPr lang="ko-KR" altLang="en-US" sz="24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</a:br>
                      <a:r>
                        <a:rPr lang="ko-KR" altLang="en-US" sz="2400" b="0" i="0" u="none" strike="noStrike" dirty="0" err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원점수</a:t>
                      </a:r>
                      <a:endParaRPr lang="ko-KR" altLang="en-US" sz="2400" b="0" i="0" u="none" strike="noStrike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535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4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고려대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4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미디어학부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5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4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서강대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4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커뮤니케이션학부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5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4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중앙대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4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신문방송학부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5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4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숙명여대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4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미디어학부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5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4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세종대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4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신문방송학과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5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4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성공회대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4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신문방송학과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07950" y="219075"/>
            <a:ext cx="8280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ko-KR" altLang="en-US" sz="3200" b="1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주요학과 정시 배치점수 </a:t>
            </a:r>
            <a:r>
              <a:rPr lang="ko-KR" altLang="en-US" sz="3200" b="1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(의과대학</a:t>
            </a:r>
            <a:r>
              <a:rPr lang="en-US" altLang="ko-KR" sz="3200" b="1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23850" y="764705"/>
          <a:ext cx="8568630" cy="5904662"/>
        </p:xfrm>
        <a:graphic>
          <a:graphicData uri="http://schemas.openxmlformats.org/drawingml/2006/table">
            <a:tbl>
              <a:tblPr/>
              <a:tblGrid>
                <a:gridCol w="1713726"/>
                <a:gridCol w="1713726"/>
                <a:gridCol w="1713726"/>
                <a:gridCol w="1713726"/>
                <a:gridCol w="1713726"/>
              </a:tblGrid>
              <a:tr h="45244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대학명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학과명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모집</a:t>
                      </a:r>
                      <a:b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</a:b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인원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2012</a:t>
                      </a:r>
                      <a:b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</a:b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경쟁률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지원가능</a:t>
                      </a:r>
                      <a:b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</a:b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원점수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598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서울대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의예과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3.63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396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8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성균관대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의예과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18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5.94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395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8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연세대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의예과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24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4.92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395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8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고려대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의과대학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13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4.31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394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8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한양대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의예과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31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4.19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393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8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울산대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의예과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16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3.75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392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8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중앙대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의학부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9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6.67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392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8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순천향대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의예과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26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6.81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389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8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연세대원주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의예과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24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388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8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한림대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의예과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6.55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388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8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단국대천안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의예과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30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9.17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384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8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동국대경주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의예과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10.8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384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8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동아대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의예과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19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6.13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384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8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원광대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의예과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30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5.17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384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8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인제대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의예과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15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16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384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8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계명대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의예과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23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6.74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382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대구가톨릭대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의예과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19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12.42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382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8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영남대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의예과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17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7.94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382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8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전남대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의예과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18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382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8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고신대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의예과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34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13.03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380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8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서남대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의예과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17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　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380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8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을지대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의예과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33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4.12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380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8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충북대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의예과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23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5.61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380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80032" y="466948"/>
            <a:ext cx="8280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ko-KR" altLang="en-US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주요학과 정시 배치점수 </a:t>
            </a:r>
            <a:r>
              <a:rPr lang="ko-KR" altLang="en-US" sz="3200" b="1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(생명관련</a:t>
            </a:r>
            <a:r>
              <a:rPr lang="en-US" altLang="ko-KR" sz="3200" b="1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251520" y="1125092"/>
          <a:ext cx="8675688" cy="5544265"/>
        </p:xfrm>
        <a:graphic>
          <a:graphicData uri="http://schemas.openxmlformats.org/drawingml/2006/table">
            <a:tbl>
              <a:tblPr/>
              <a:tblGrid>
                <a:gridCol w="1555582"/>
                <a:gridCol w="2450001"/>
                <a:gridCol w="1557261"/>
                <a:gridCol w="1557261"/>
                <a:gridCol w="1555583"/>
              </a:tblGrid>
              <a:tr h="52932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대학명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학과명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모집</a:t>
                      </a:r>
                      <a:b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</a:b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인원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2012</a:t>
                      </a:r>
                      <a:b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</a:b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경쟁률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지원가능</a:t>
                      </a:r>
                      <a:b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</a:br>
                      <a:r>
                        <a:rPr kumimoji="0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원점수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91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서울대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생명과학부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12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2.57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384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1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연세대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생명공학과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24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4.67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380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6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고려대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생명과학계열학부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69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4.75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375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1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중앙대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생명과학부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6.08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359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1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서울시립대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생명과학과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15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3.91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353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1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건국대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생명과학과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21.14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347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36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가톨릭대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생명과학과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6.33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341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1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동국대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생명과학과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4.86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341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국민대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생명나노화학과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8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329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1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가톨릭대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생명환경공학부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16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6.32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327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1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세종대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생명공학부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29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3.65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318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1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상명대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생명과학과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8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　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304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35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숙명여대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생명과학과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5.4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259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1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성신여대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생명과학화학부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15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4.5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253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2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서울여대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생명환경공학과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9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7.27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242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1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삼육대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생명과학과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16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7.12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196</a:t>
                      </a:r>
                    </a:p>
                  </a:txBody>
                  <a:tcPr marL="5713" marR="5713" marT="571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107504" y="1200764"/>
          <a:ext cx="8856981" cy="5564072"/>
        </p:xfrm>
        <a:graphic>
          <a:graphicData uri="http://schemas.openxmlformats.org/drawingml/2006/table">
            <a:tbl>
              <a:tblPr/>
              <a:tblGrid>
                <a:gridCol w="984109"/>
                <a:gridCol w="984109"/>
                <a:gridCol w="984109"/>
                <a:gridCol w="984109"/>
                <a:gridCol w="984109"/>
                <a:gridCol w="984109"/>
                <a:gridCol w="984109"/>
                <a:gridCol w="984109"/>
                <a:gridCol w="984109"/>
              </a:tblGrid>
              <a:tr h="37042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구분</a:t>
                      </a: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언어</a:t>
                      </a: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수리가</a:t>
                      </a: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수리나</a:t>
                      </a: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외국어</a:t>
                      </a: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890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7030A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2012 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7030A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  <a:r>
                        <a:rPr lang="ko-KR" altLang="en-US" sz="1800" b="1" dirty="0" err="1" smtClean="0">
                          <a:solidFill>
                            <a:srgbClr val="7030A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월모평</a:t>
                      </a:r>
                      <a:endParaRPr lang="en-US" altLang="ko-KR" sz="1800" b="1" dirty="0" smtClean="0">
                        <a:solidFill>
                          <a:srgbClr val="7030A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2012 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수능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7030A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2012 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7030A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  <a:r>
                        <a:rPr lang="ko-KR" altLang="en-US" sz="1800" b="1" dirty="0" err="1" smtClean="0">
                          <a:solidFill>
                            <a:srgbClr val="7030A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월모평</a:t>
                      </a:r>
                      <a:endParaRPr lang="en-US" altLang="ko-KR" sz="1800" b="1" dirty="0" smtClean="0">
                        <a:solidFill>
                          <a:srgbClr val="7030A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2012 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수능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7030A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2012 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7030A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  <a:r>
                        <a:rPr lang="ko-KR" altLang="en-US" sz="1800" b="1" dirty="0" err="1" smtClean="0">
                          <a:solidFill>
                            <a:srgbClr val="7030A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월모평</a:t>
                      </a:r>
                      <a:endParaRPr lang="en-US" altLang="ko-KR" sz="1800" b="1" dirty="0" smtClean="0">
                        <a:solidFill>
                          <a:srgbClr val="7030A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2012 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수능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7030A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2012 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7030A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  <a:r>
                        <a:rPr lang="ko-KR" altLang="en-US" sz="1800" b="1" dirty="0" err="1" smtClean="0">
                          <a:solidFill>
                            <a:srgbClr val="7030A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월모평</a:t>
                      </a:r>
                      <a:endParaRPr lang="en-US" altLang="ko-KR" sz="1800" b="1" dirty="0" smtClean="0">
                        <a:solidFill>
                          <a:srgbClr val="7030A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2012 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수능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등급</a:t>
                      </a: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err="1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원점수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err="1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원점수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err="1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원점수</a:t>
                      </a:r>
                      <a:endParaRPr lang="ko-KR" altLang="en-US" sz="1600" b="1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err="1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원점수</a:t>
                      </a:r>
                      <a:endParaRPr lang="ko-KR" altLang="en-US" sz="1600" b="1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err="1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원점수</a:t>
                      </a:r>
                      <a:endParaRPr lang="ko-KR" altLang="en-US" sz="1600" b="1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err="1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원점수</a:t>
                      </a:r>
                      <a:endParaRPr lang="ko-KR" altLang="en-US" sz="1600" b="1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err="1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원점수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err="1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원점수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만점</a:t>
                      </a: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  <a:endParaRPr lang="ko-KR" altLang="en-US" sz="16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등급</a:t>
                      </a: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93</a:t>
                      </a:r>
                      <a:endParaRPr lang="ko-KR" altLang="en-US" sz="16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94</a:t>
                      </a:r>
                      <a:endParaRPr lang="ko-KR" altLang="en-US" sz="16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91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89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94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96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93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97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등급</a:t>
                      </a: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 smtClean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89</a:t>
                      </a:r>
                      <a:endParaRPr lang="ko-KR" altLang="en-US" sz="1600" b="1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88</a:t>
                      </a:r>
                      <a:endParaRPr lang="ko-KR" altLang="en-US" sz="16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83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83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84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87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85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94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등급</a:t>
                      </a: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 smtClean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83</a:t>
                      </a:r>
                      <a:endParaRPr lang="ko-KR" altLang="en-US" sz="1600" b="1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81</a:t>
                      </a:r>
                      <a:endParaRPr lang="ko-KR" altLang="en-US" sz="16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72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75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67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73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73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87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0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등급</a:t>
                      </a: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 smtClean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74</a:t>
                      </a:r>
                      <a:endParaRPr lang="ko-KR" altLang="en-US" sz="1600" b="1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72</a:t>
                      </a:r>
                      <a:endParaRPr lang="ko-KR" altLang="en-US" sz="16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59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65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49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60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75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등급</a:t>
                      </a: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 smtClean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63</a:t>
                      </a:r>
                      <a:endParaRPr lang="ko-KR" altLang="en-US" sz="1600" b="1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61</a:t>
                      </a:r>
                      <a:endParaRPr lang="ko-KR" altLang="en-US" sz="16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45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52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30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44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59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등급</a:t>
                      </a: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50</a:t>
                      </a:r>
                      <a:endParaRPr lang="ko-KR" altLang="en-US" sz="16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50</a:t>
                      </a:r>
                      <a:endParaRPr lang="ko-KR" altLang="en-US" sz="16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33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36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21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21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33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44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7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등급</a:t>
                      </a: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34</a:t>
                      </a:r>
                      <a:endParaRPr lang="ko-KR" altLang="en-US" sz="1600" b="1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40</a:t>
                      </a:r>
                      <a:endParaRPr lang="ko-KR" altLang="en-US" sz="16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24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21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13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14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24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32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8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등급</a:t>
                      </a: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24</a:t>
                      </a:r>
                      <a:endParaRPr lang="ko-KR" altLang="en-US" sz="1600" b="1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29</a:t>
                      </a:r>
                      <a:endParaRPr lang="ko-KR" altLang="en-US" sz="16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16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13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9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10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17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24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9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등급</a:t>
                      </a: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24</a:t>
                      </a:r>
                      <a:r>
                        <a:rPr lang="ko-KR" altLang="en-US" sz="16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미만</a:t>
                      </a:r>
                      <a:endParaRPr lang="ko-KR" altLang="en-US" sz="16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29</a:t>
                      </a:r>
                      <a:r>
                        <a:rPr lang="ko-KR" altLang="en-US" sz="16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미만</a:t>
                      </a:r>
                      <a:endParaRPr lang="ko-KR" altLang="en-US" sz="16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16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미만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13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미만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9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미만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10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미만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17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미만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24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미만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2908" marR="72908" marT="36454" marB="3645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283" name="Rectangle 2"/>
          <p:cNvSpPr>
            <a:spLocks noChangeArrowheads="1"/>
          </p:cNvSpPr>
          <p:nvPr/>
        </p:nvSpPr>
        <p:spPr bwMode="auto">
          <a:xfrm>
            <a:off x="180032" y="212229"/>
            <a:ext cx="92165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altLang="ko-KR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28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2012 6</a:t>
            </a:r>
            <a:r>
              <a:rPr lang="ko-KR" altLang="en-US" sz="28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월 평가원 모의평가 </a:t>
            </a:r>
            <a:endParaRPr lang="en-US" altLang="ko-KR" sz="2800" b="1" dirty="0">
              <a:solidFill>
                <a:srgbClr val="0000FF"/>
              </a:solidFill>
              <a:latin typeface="휴먼모음T" pitchFamily="18" charset="-127"/>
              <a:ea typeface="휴먼모음T" pitchFamily="18" charset="-127"/>
            </a:endParaRPr>
          </a:p>
          <a:p>
            <a:pPr eaLnBrk="0" hangingPunct="0"/>
            <a:r>
              <a:rPr lang="ko-KR" altLang="en-US" sz="28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언어</a:t>
            </a:r>
            <a:r>
              <a:rPr lang="en-US" altLang="ko-KR" sz="28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8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수리</a:t>
            </a:r>
            <a:r>
              <a:rPr lang="en-US" altLang="ko-KR" sz="28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8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외국어 영역 등급 구분 점수</a:t>
            </a:r>
            <a:r>
              <a:rPr lang="en-US" altLang="ko-KR" sz="28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800" b="1" dirty="0" err="1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원점수</a:t>
            </a:r>
            <a:r>
              <a:rPr lang="ko-KR" altLang="en-US" sz="28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 추정</a:t>
            </a:r>
            <a:r>
              <a:rPr lang="en-US" altLang="ko-KR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en-US" altLang="ko-KR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52040" y="466948"/>
            <a:ext cx="8280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ko-KR" altLang="en-US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주요학과 정시 배치점수 </a:t>
            </a:r>
            <a:r>
              <a:rPr lang="ko-KR" altLang="en-US" sz="3200" b="1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(기계관련</a:t>
            </a:r>
            <a:r>
              <a:rPr lang="en-US" altLang="ko-KR" sz="3200" b="1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23528" y="1124745"/>
          <a:ext cx="8568952" cy="5472604"/>
        </p:xfrm>
        <a:graphic>
          <a:graphicData uri="http://schemas.openxmlformats.org/drawingml/2006/table">
            <a:tbl>
              <a:tblPr/>
              <a:tblGrid>
                <a:gridCol w="1480091"/>
                <a:gridCol w="1947491"/>
                <a:gridCol w="1713790"/>
                <a:gridCol w="1713790"/>
                <a:gridCol w="1713790"/>
              </a:tblGrid>
              <a:tr h="71636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대학명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학과명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모집</a:t>
                      </a:r>
                      <a:b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</a:b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인원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2012</a:t>
                      </a:r>
                      <a:b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</a:b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경쟁률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지원가능</a:t>
                      </a:r>
                      <a:b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</a:br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원점수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0966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서울대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기계항공공학부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33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2.64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379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4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연세대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기계공학부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71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3.27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376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4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고려대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기계공학부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42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4.05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368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4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서강대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기계공학계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24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4.76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362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4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한양대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기계공학부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50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362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4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중앙대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기계공학부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23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4.96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354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4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건국대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기계공학부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11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19.82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352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4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건국대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기계공학부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41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4.78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341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4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숭실대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기계공학과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26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5.54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335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4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경희대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기계공학과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27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9.48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331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4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국민대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기계시스템공학부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6.31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328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87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한성대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기계시스템공학과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13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5.65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313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4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세종대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기계항공우주공학부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43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5.22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301</a:t>
                      </a:r>
                    </a:p>
                  </a:txBody>
                  <a:tcPr marL="4732" marR="4732" marT="4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52040" y="467455"/>
            <a:ext cx="828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ko-KR" altLang="en-US" sz="32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수시 지원 시 꼼꼼히 따져보기</a:t>
            </a:r>
            <a:endParaRPr lang="en-US" altLang="ko-KR" sz="3200" b="1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23528" y="1772816"/>
            <a:ext cx="792088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</a:pPr>
            <a:r>
              <a:rPr kumimoji="0"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1) </a:t>
            </a:r>
            <a:r>
              <a:rPr kumimoji="0"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지원 가능 전형 유형</a:t>
            </a:r>
            <a:endParaRPr kumimoji="0" lang="en-US" altLang="ko-KR" sz="3200" dirty="0" smtClean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365760" lvl="0" indent="-256032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</a:pPr>
            <a:r>
              <a:rPr kumimoji="0" lang="en-US" altLang="ko-KR" sz="3200" dirty="0" smtClean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  </a:t>
            </a:r>
            <a:r>
              <a:rPr kumimoji="0" lang="ko-KR" altLang="en-US" sz="3200" dirty="0" smtClean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학생부</a:t>
            </a:r>
            <a:r>
              <a:rPr kumimoji="0" lang="en-US" altLang="ko-KR" sz="3200" dirty="0" smtClean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kumimoji="0" lang="ko-KR" altLang="en-US" sz="3200" dirty="0" smtClean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입학사정관제</a:t>
            </a:r>
            <a:r>
              <a:rPr kumimoji="0" lang="en-US" altLang="ko-KR" sz="3200" dirty="0" smtClean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kumimoji="0" lang="ko-KR" altLang="en-US" sz="3200" dirty="0" smtClean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논술</a:t>
            </a:r>
            <a:r>
              <a:rPr kumimoji="0" lang="en-US" altLang="ko-KR" sz="3200" dirty="0" smtClean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kumimoji="0" lang="ko-KR" altLang="en-US" sz="3200" dirty="0" smtClean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면접</a:t>
            </a:r>
            <a:r>
              <a:rPr kumimoji="0" lang="en-US" altLang="ko-KR" sz="3200" dirty="0" smtClean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kumimoji="0" lang="ko-KR" altLang="en-US" sz="3200" dirty="0" smtClean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특기자</a:t>
            </a:r>
            <a:r>
              <a:rPr kumimoji="0" lang="en-US" altLang="ko-KR" sz="3200" dirty="0" smtClean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</a:p>
          <a:p>
            <a:pPr marL="365760" lvl="0" indent="-256032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</a:pPr>
            <a:r>
              <a:rPr kumimoji="0" lang="en-US" altLang="ko-KR" sz="3200" dirty="0" smtClean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  </a:t>
            </a:r>
            <a:r>
              <a:rPr kumimoji="0" lang="ko-KR" altLang="en-US" sz="3200" dirty="0" smtClean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적성검사</a:t>
            </a:r>
            <a:r>
              <a:rPr kumimoji="0" lang="en-US" altLang="ko-KR" sz="3200" dirty="0" smtClean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,</a:t>
            </a:r>
            <a:r>
              <a:rPr kumimoji="0" lang="ko-KR" altLang="en-US" sz="3200" dirty="0" smtClean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특별전형</a:t>
            </a:r>
            <a:endParaRPr kumimoji="0" lang="en-US" altLang="ko-KR" sz="3200" dirty="0" smtClean="0">
              <a:solidFill>
                <a:prstClr val="black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365760" lvl="0" indent="-256032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</a:pPr>
            <a:r>
              <a:rPr kumimoji="0"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2) </a:t>
            </a:r>
            <a:r>
              <a:rPr kumimoji="0"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전형 </a:t>
            </a:r>
            <a:r>
              <a:rPr kumimoji="0" lang="ko-KR" altLang="en-US" sz="3200" dirty="0" err="1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요소별</a:t>
            </a:r>
            <a:r>
              <a:rPr kumimoji="0"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 반영비율</a:t>
            </a:r>
            <a:endParaRPr kumimoji="0" lang="en-US" altLang="ko-KR" sz="3200" dirty="0" smtClean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365760" lvl="0" indent="-256032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</a:pPr>
            <a:r>
              <a:rPr kumimoji="0"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3) </a:t>
            </a:r>
            <a:r>
              <a:rPr kumimoji="0"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학생부 반영 교과목과 </a:t>
            </a:r>
            <a:r>
              <a:rPr kumimoji="0" lang="ko-KR" altLang="en-US" sz="3200" dirty="0" err="1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비교과</a:t>
            </a:r>
            <a:r>
              <a:rPr kumimoji="0"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 내역</a:t>
            </a:r>
            <a:endParaRPr kumimoji="0" lang="en-US" altLang="ko-KR" sz="3200" dirty="0" smtClean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365760" lvl="0" indent="-256032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</a:pPr>
            <a:r>
              <a:rPr kumimoji="0"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4) </a:t>
            </a:r>
            <a:r>
              <a:rPr kumimoji="0"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논</a:t>
            </a:r>
            <a:r>
              <a:rPr kumimoji="0"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,</a:t>
            </a:r>
            <a:r>
              <a:rPr kumimoji="0" lang="ko-KR" altLang="en-US" sz="3200" dirty="0" err="1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구술등</a:t>
            </a:r>
            <a:r>
              <a:rPr kumimoji="0"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 대학별 고사</a:t>
            </a:r>
            <a:r>
              <a:rPr kumimoji="0" lang="en-US" altLang="ko-KR" sz="20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(9/6~12/3)</a:t>
            </a:r>
            <a:r>
              <a:rPr kumimoji="0"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의 출제 방향</a:t>
            </a:r>
            <a:endParaRPr kumimoji="0" lang="en-US" altLang="ko-KR" sz="3200" dirty="0" smtClean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365760" lvl="0" indent="-256032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</a:pPr>
            <a:r>
              <a:rPr kumimoji="0"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5) </a:t>
            </a:r>
            <a:r>
              <a:rPr kumimoji="0"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수능 최저학력기준</a:t>
            </a:r>
            <a:endParaRPr kumimoji="0" lang="ko-KR" altLang="en-US" sz="32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4294967295"/>
          </p:nvPr>
        </p:nvGraphicFramePr>
        <p:xfrm>
          <a:off x="323528" y="1556792"/>
          <a:ext cx="8448675" cy="5038727"/>
        </p:xfrm>
        <a:graphic>
          <a:graphicData uri="http://schemas.openxmlformats.org/drawingml/2006/table">
            <a:tbl>
              <a:tblPr/>
              <a:tblGrid>
                <a:gridCol w="2332038"/>
                <a:gridCol w="1892300"/>
                <a:gridCol w="2284412"/>
                <a:gridCol w="1939925"/>
              </a:tblGrid>
              <a:tr h="788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대학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상위</a:t>
                      </a:r>
                      <a:r>
                        <a:rPr kumimoji="0" lang="en-US" altLang="ko-KR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%</a:t>
                      </a:r>
                      <a:endParaRPr kumimoji="0" lang="ko-KR" alt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대학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상위</a:t>
                      </a:r>
                      <a:r>
                        <a:rPr kumimoji="0" lang="en-US" altLang="ko-KR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%</a:t>
                      </a:r>
                      <a:endParaRPr kumimoji="0" lang="ko-KR" alt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서울대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0.1~0.3</a:t>
                      </a:r>
                      <a:endParaRPr kumimoji="0" lang="ko-KR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연고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0.3~1.5</a:t>
                      </a:r>
                      <a:endParaRPr kumimoji="0" lang="ko-KR" alt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서성한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1.8~2.0</a:t>
                      </a:r>
                      <a:endParaRPr kumimoji="0" lang="ko-KR" alt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이중경외시</a:t>
                      </a:r>
                      <a:endParaRPr kumimoji="0" lang="ko-KR" alt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2.0~4.0</a:t>
                      </a:r>
                      <a:endParaRPr kumimoji="0" lang="ko-KR" alt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건동홍숙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4.0~6.0</a:t>
                      </a:r>
                      <a:endParaRPr kumimoji="0" lang="ko-KR" alt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IN SEOUL</a:t>
                      </a:r>
                      <a:endParaRPr kumimoji="0" lang="ko-KR" alt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 </a:t>
                      </a:r>
                      <a:r>
                        <a:rPr kumimoji="0" lang="ko-KR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이내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인아단숭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4.0~7.0 </a:t>
                      </a:r>
                      <a:endParaRPr kumimoji="0" lang="ko-KR" alt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7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지방국공립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20 </a:t>
                      </a:r>
                      <a:r>
                        <a:rPr kumimoji="0" lang="ko-KR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내외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교원대</a:t>
                      </a:r>
                      <a:r>
                        <a:rPr kumimoji="0" lang="en-US" altLang="ko-K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교육대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  <a:endParaRPr kumimoji="0" lang="ko-KR" alt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</a:tbl>
          </a:graphicData>
        </a:graphic>
      </p:graphicFrame>
      <p:sp>
        <p:nvSpPr>
          <p:cNvPr id="34853" name="TextBox 4"/>
          <p:cNvSpPr txBox="1">
            <a:spLocks noChangeArrowheads="1"/>
          </p:cNvSpPr>
          <p:nvPr/>
        </p:nvSpPr>
        <p:spPr bwMode="auto">
          <a:xfrm>
            <a:off x="323529" y="548680"/>
            <a:ext cx="72728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현재 모의고사 성적으로 정시 진단 </a:t>
            </a:r>
            <a:r>
              <a:rPr lang="en-US" altLang="ko-KR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인문계</a:t>
            </a:r>
            <a:r>
              <a:rPr lang="en-US" altLang="ko-KR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3200" b="1" dirty="0">
              <a:solidFill>
                <a:srgbClr val="0000FF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C:\Documents and Settings\user\바탕 화면\사본 -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44624"/>
            <a:ext cx="9289032" cy="6759616"/>
          </a:xfrm>
          <a:prstGeom prst="rect">
            <a:avLst/>
          </a:prstGeom>
          <a:noFill/>
        </p:spPr>
      </p:pic>
      <p:sp>
        <p:nvSpPr>
          <p:cNvPr id="8" name="Rectangle 179"/>
          <p:cNvSpPr>
            <a:spLocks noChangeArrowheads="1"/>
          </p:cNvSpPr>
          <p:nvPr/>
        </p:nvSpPr>
        <p:spPr bwMode="auto">
          <a:xfrm>
            <a:off x="2628280" y="692696"/>
            <a:ext cx="5472112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252000" tIns="0" rIns="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   정     보     보     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내용 개체 틀 3"/>
          <p:cNvGraphicFramePr>
            <a:graphicFrameLocks noGrp="1"/>
          </p:cNvGraphicFramePr>
          <p:nvPr>
            <p:ph idx="4294967295"/>
          </p:nvPr>
        </p:nvGraphicFramePr>
        <p:xfrm>
          <a:off x="395536" y="1556792"/>
          <a:ext cx="8448676" cy="5041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992090"/>
                <a:gridCol w="2328390"/>
                <a:gridCol w="1895948"/>
              </a:tblGrid>
              <a:tr h="7591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b="0" dirty="0" smtClean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대학</a:t>
                      </a:r>
                      <a:endParaRPr lang="ko-KR" altLang="en-US" sz="3000" b="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b="0" dirty="0" smtClean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상위</a:t>
                      </a:r>
                      <a:r>
                        <a:rPr lang="en-US" altLang="ko-KR" sz="3000" b="0" dirty="0" smtClean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%</a:t>
                      </a:r>
                      <a:endParaRPr lang="ko-KR" altLang="en-US" sz="3000" b="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b="0" dirty="0" smtClean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대학</a:t>
                      </a:r>
                      <a:endParaRPr lang="ko-KR" altLang="en-US" sz="3000" b="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b="0" dirty="0" smtClean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상위</a:t>
                      </a:r>
                      <a:r>
                        <a:rPr lang="en-US" altLang="ko-KR" sz="3000" b="0" dirty="0" smtClean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%</a:t>
                      </a:r>
                      <a:endParaRPr lang="ko-KR" altLang="en-US" sz="3000" b="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973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서울의대</a:t>
                      </a:r>
                      <a:endParaRPr lang="ko-KR" altLang="en-US" sz="3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0.04</a:t>
                      </a:r>
                      <a:endParaRPr lang="ko-KR" altLang="en-US" sz="3000" b="1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인서울</a:t>
                      </a:r>
                      <a:r>
                        <a:rPr lang="ko-KR" altLang="en-US" sz="3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의대</a:t>
                      </a:r>
                      <a:endParaRPr lang="ko-KR" altLang="en-US" sz="3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0.2</a:t>
                      </a:r>
                      <a:endParaRPr lang="ko-KR" altLang="en-US" sz="3000" b="1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300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서울대</a:t>
                      </a:r>
                      <a:endParaRPr lang="ko-KR" altLang="en-US" sz="3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0.5~1.8</a:t>
                      </a:r>
                      <a:endParaRPr lang="ko-KR" altLang="en-US" sz="3000" b="1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연고</a:t>
                      </a:r>
                      <a:endParaRPr lang="ko-KR" altLang="en-US" sz="3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1.5~4</a:t>
                      </a:r>
                      <a:endParaRPr lang="ko-KR" altLang="en-US" sz="3000" b="1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973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서성한</a:t>
                      </a:r>
                      <a:endParaRPr lang="ko-KR" altLang="en-US" sz="3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3~7</a:t>
                      </a:r>
                      <a:endParaRPr lang="ko-KR" altLang="en-US" sz="3000" b="1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이중경외시</a:t>
                      </a:r>
                      <a:endParaRPr lang="ko-KR" altLang="en-US" sz="3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5~9</a:t>
                      </a:r>
                      <a:endParaRPr lang="ko-KR" altLang="en-US" sz="3000" b="1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191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지방의치</a:t>
                      </a:r>
                      <a:endParaRPr lang="ko-KR" altLang="en-US" sz="3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0.3~1.5</a:t>
                      </a:r>
                      <a:endParaRPr lang="ko-KR" altLang="en-US" sz="3000" b="1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b="1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  <a:cs typeface="Arial Unicode MS" pitchFamily="50" charset="-127"/>
                        </a:rPr>
                        <a:t>IN SEOUL</a:t>
                      </a:r>
                      <a:endParaRPr lang="ko-KR" altLang="en-US" sz="3000" b="1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  <a:cs typeface="Arial Unicode MS" pitchFamily="50" charset="-127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b="1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  <a:cs typeface="Arial Unicode MS" pitchFamily="50" charset="-127"/>
                        </a:rPr>
                        <a:t>17</a:t>
                      </a:r>
                      <a:r>
                        <a:rPr lang="en-US" altLang="ko-KR" sz="3000" b="1" baseline="0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  <a:cs typeface="Arial Unicode MS" pitchFamily="50" charset="-127"/>
                        </a:rPr>
                        <a:t> </a:t>
                      </a:r>
                      <a:r>
                        <a:rPr lang="ko-KR" altLang="en-US" sz="3000" b="1" baseline="0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  <a:cs typeface="Arial Unicode MS" pitchFamily="50" charset="-127"/>
                        </a:rPr>
                        <a:t>이내</a:t>
                      </a:r>
                      <a:endParaRPr lang="ko-KR" altLang="en-US" sz="3000" b="1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  <a:cs typeface="Arial Unicode MS" pitchFamily="50" charset="-127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7191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건동홍</a:t>
                      </a:r>
                      <a:endParaRPr lang="ko-KR" altLang="en-US" sz="3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15 </a:t>
                      </a:r>
                      <a:r>
                        <a:rPr lang="ko-KR" altLang="en-US" sz="3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이내</a:t>
                      </a:r>
                      <a:endParaRPr lang="ko-KR" altLang="en-US" sz="3000" b="1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인아단숭</a:t>
                      </a:r>
                      <a:endParaRPr lang="ko-KR" altLang="en-US" sz="3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16 </a:t>
                      </a:r>
                      <a:r>
                        <a:rPr lang="ko-KR" altLang="en-US" sz="3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이내</a:t>
                      </a:r>
                      <a:endParaRPr lang="ko-KR" altLang="en-US" sz="3000" b="1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191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지방국공립</a:t>
                      </a:r>
                      <a:endParaRPr lang="ko-KR" altLang="en-US" sz="3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40</a:t>
                      </a:r>
                      <a:r>
                        <a:rPr lang="en-US" altLang="ko-KR" sz="3000" b="1" baseline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ko-KR" altLang="en-US" sz="3000" b="1" baseline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전후</a:t>
                      </a:r>
                      <a:endParaRPr lang="ko-KR" altLang="en-US" sz="3000" b="1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3200" b="1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3200" b="1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323528" y="692696"/>
            <a:ext cx="7332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현재 모의고사 성적으로 정시 진단 </a:t>
            </a:r>
            <a:r>
              <a:rPr lang="en-US" altLang="ko-KR" sz="32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32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자연계</a:t>
            </a:r>
            <a:r>
              <a:rPr lang="en-US" altLang="ko-KR" sz="32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3200" b="1" dirty="0">
              <a:solidFill>
                <a:srgbClr val="0000FF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0" y="1630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ko-KR"/>
          </a:p>
        </p:txBody>
      </p:sp>
      <p:sp>
        <p:nvSpPr>
          <p:cNvPr id="37892" name="Line 5"/>
          <p:cNvSpPr>
            <a:spLocks noChangeShapeType="1"/>
          </p:cNvSpPr>
          <p:nvPr/>
        </p:nvSpPr>
        <p:spPr bwMode="auto">
          <a:xfrm>
            <a:off x="1336675" y="1754188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119858" name="Group 50"/>
          <p:cNvGraphicFramePr>
            <a:graphicFrameLocks noGrp="1"/>
          </p:cNvGraphicFramePr>
          <p:nvPr/>
        </p:nvGraphicFramePr>
        <p:xfrm>
          <a:off x="467296" y="1361978"/>
          <a:ext cx="8353176" cy="5303981"/>
        </p:xfrm>
        <a:graphic>
          <a:graphicData uri="http://schemas.openxmlformats.org/drawingml/2006/table">
            <a:tbl>
              <a:tblPr/>
              <a:tblGrid>
                <a:gridCol w="1368384"/>
                <a:gridCol w="6984792"/>
              </a:tblGrid>
              <a:tr h="631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내신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핵심 포인트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</a:tr>
              <a:tr h="1182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등급 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초반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3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수능 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등급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 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상위권 대학 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학생부  전형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소신지원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                 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정시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우선선발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에 지원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수능 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등급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이 </a:t>
                      </a:r>
                      <a:r>
                        <a:rPr kumimoji="1" lang="ko-KR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안나오면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중앙대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경희대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kumimoji="1" lang="ko-KR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시립대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3C5"/>
                    </a:solidFill>
                  </a:tcPr>
                </a:tc>
              </a:tr>
              <a:tr h="1065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등급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후반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3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수능 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등급 후반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/</a:t>
                      </a:r>
                      <a:r>
                        <a:rPr kumimoji="1" lang="ko-KR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비교과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  <a:r>
                        <a:rPr kumimoji="1" lang="ko-KR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연고대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하위권 학과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                 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성대 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학생부 전형 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수능 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등급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중상위권 대학 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논술전형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3C5"/>
                    </a:solidFill>
                  </a:tcPr>
                </a:tc>
              </a:tr>
              <a:tr h="1106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  <a:r>
                        <a:rPr kumimoji="0" lang="ko-KR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등급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3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개 영역 이상 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등급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논술에 강점이 있으면 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             한양대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성대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서강대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논술 일반전형 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3C5"/>
                    </a:solidFill>
                  </a:tcPr>
                </a:tc>
              </a:tr>
              <a:tr h="11055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  <a:r>
                        <a:rPr kumimoji="0" lang="ko-KR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등급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3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수능 평균 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등급 이내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논술 준비가 되어 있다면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                경기대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명지대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논술전형 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등급 중반 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– 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적성검사</a:t>
                      </a: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주력  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3C5"/>
                    </a:solidFill>
                  </a:tcPr>
                </a:tc>
              </a:tr>
            </a:tbl>
          </a:graphicData>
        </a:graphic>
      </p:graphicFrame>
      <p:sp>
        <p:nvSpPr>
          <p:cNvPr id="37913" name="Rectangle 27"/>
          <p:cNvSpPr>
            <a:spLocks noChangeArrowheads="1"/>
          </p:cNvSpPr>
          <p:nvPr/>
        </p:nvSpPr>
        <p:spPr bwMode="auto">
          <a:xfrm>
            <a:off x="0" y="5046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/>
          </a:p>
        </p:txBody>
      </p:sp>
      <p:sp>
        <p:nvSpPr>
          <p:cNvPr id="7" name="직사각형 6"/>
          <p:cNvSpPr/>
          <p:nvPr/>
        </p:nvSpPr>
        <p:spPr>
          <a:xfrm>
            <a:off x="395536" y="620688"/>
            <a:ext cx="4945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32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내신</a:t>
            </a:r>
            <a:r>
              <a:rPr lang="en-US" altLang="ko-KR" sz="32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+</a:t>
            </a:r>
            <a:r>
              <a:rPr lang="ko-KR" altLang="en-US" sz="32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수능 등급별 지원전략 </a:t>
            </a:r>
            <a:endParaRPr lang="ko-KR" altLang="en-US" sz="3200" b="1" dirty="0">
              <a:solidFill>
                <a:srgbClr val="0000FF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/>
          <p:cNvSpPr>
            <a:spLocks noGrp="1"/>
          </p:cNvSpPr>
          <p:nvPr>
            <p:ph idx="4294967295"/>
          </p:nvPr>
        </p:nvSpPr>
        <p:spPr>
          <a:xfrm>
            <a:off x="251520" y="1844824"/>
            <a:ext cx="8642350" cy="4324350"/>
          </a:xfrm>
        </p:spPr>
        <p:txBody>
          <a:bodyPr>
            <a:normAutofit/>
          </a:bodyPr>
          <a:lstStyle/>
          <a:p>
            <a:r>
              <a:rPr lang="ko-KR" altLang="en-US" sz="3000" dirty="0" smtClean="0">
                <a:latin typeface="휴먼모음T" pitchFamily="18" charset="-127"/>
                <a:ea typeface="휴먼모음T" pitchFamily="18" charset="-127"/>
              </a:rPr>
              <a:t>수능에 자신이 없다면</a:t>
            </a:r>
            <a:endParaRPr lang="en-US" altLang="ko-KR" sz="30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r>
              <a:rPr lang="ko-KR" altLang="en-US" sz="3000" dirty="0" smtClean="0">
                <a:latin typeface="휴먼모음T" pitchFamily="18" charset="-127"/>
                <a:ea typeface="휴먼모음T" pitchFamily="18" charset="-127"/>
              </a:rPr>
              <a:t>최저학력기준이 낮거나 적용 하지 않는 대학</a:t>
            </a:r>
            <a:endParaRPr lang="en-US" altLang="ko-KR" sz="30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None/>
            </a:pPr>
            <a:r>
              <a:rPr lang="en-US" altLang="ko-KR" sz="3000" dirty="0" smtClean="0">
                <a:latin typeface="휴먼모음T" pitchFamily="18" charset="-127"/>
                <a:ea typeface="휴먼모음T" pitchFamily="18" charset="-127"/>
              </a:rPr>
              <a:t>               </a:t>
            </a:r>
            <a:r>
              <a:rPr lang="en-US" altLang="ko-KR" sz="3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3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단국대</a:t>
            </a:r>
            <a:r>
              <a:rPr lang="en-US" altLang="ko-KR" sz="3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3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성신여대</a:t>
            </a:r>
            <a:r>
              <a:rPr lang="en-US" altLang="ko-KR" sz="3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3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인하대</a:t>
            </a:r>
            <a:r>
              <a:rPr lang="en-US" altLang="ko-KR" sz="3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en-US" altLang="ko-KR" sz="30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r>
              <a:rPr lang="ko-KR" altLang="en-US" sz="3000" dirty="0" smtClean="0">
                <a:latin typeface="휴먼모음T" pitchFamily="18" charset="-127"/>
                <a:ea typeface="휴먼모음T" pitchFamily="18" charset="-127"/>
              </a:rPr>
              <a:t>실질 경쟁률이 높아지므로 학생부 성적과 논술 실력 꼼꼼히 따질 것</a:t>
            </a:r>
            <a:endParaRPr lang="en-US" altLang="ko-KR" sz="3000" dirty="0" smtClean="0">
              <a:solidFill>
                <a:srgbClr val="7030A0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srgbClr val="7030A0"/>
                </a:solidFill>
                <a:latin typeface="휴먼모음T" pitchFamily="18" charset="-127"/>
                <a:ea typeface="휴먼모음T" pitchFamily="18" charset="-127"/>
              </a:rPr>
              <a:t>경희대 </a:t>
            </a:r>
            <a:r>
              <a:rPr lang="en-US" altLang="ko-KR" sz="3000" dirty="0" smtClean="0">
                <a:solidFill>
                  <a:srgbClr val="7030A0"/>
                </a:solid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3000" dirty="0" smtClean="0">
                <a:solidFill>
                  <a:srgbClr val="7030A0"/>
                </a:solidFill>
                <a:latin typeface="휴먼모음T" pitchFamily="18" charset="-127"/>
                <a:ea typeface="휴먼모음T" pitchFamily="18" charset="-127"/>
              </a:rPr>
              <a:t>모집인원의 </a:t>
            </a:r>
            <a:r>
              <a:rPr lang="en-US" altLang="ko-KR" sz="3000" dirty="0" smtClean="0">
                <a:solidFill>
                  <a:srgbClr val="7030A0"/>
                </a:solidFill>
                <a:latin typeface="휴먼모음T" pitchFamily="18" charset="-127"/>
                <a:ea typeface="휴먼모음T" pitchFamily="18" charset="-127"/>
              </a:rPr>
              <a:t>30% </a:t>
            </a:r>
            <a:r>
              <a:rPr lang="ko-KR" altLang="en-US" sz="3000" dirty="0" smtClean="0">
                <a:solidFill>
                  <a:srgbClr val="7030A0"/>
                </a:solidFill>
                <a:latin typeface="휴먼모음T" pitchFamily="18" charset="-127"/>
                <a:ea typeface="휴먼모음T" pitchFamily="18" charset="-127"/>
              </a:rPr>
              <a:t>수능 최저 없이 우선선발</a:t>
            </a:r>
            <a:endParaRPr lang="en-US" altLang="ko-KR" sz="3000" dirty="0" smtClean="0">
              <a:solidFill>
                <a:srgbClr val="7030A0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srgbClr val="7030A0"/>
                </a:solidFill>
                <a:latin typeface="휴먼모음T" pitchFamily="18" charset="-127"/>
                <a:ea typeface="휴먼모음T" pitchFamily="18" charset="-127"/>
              </a:rPr>
              <a:t>숙명여대 </a:t>
            </a:r>
            <a:r>
              <a:rPr lang="en-US" altLang="ko-KR" sz="3000" dirty="0" smtClean="0">
                <a:solidFill>
                  <a:srgbClr val="7030A0"/>
                </a:solid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3000" dirty="0" smtClean="0">
                <a:solidFill>
                  <a:srgbClr val="7030A0"/>
                </a:solidFill>
                <a:latin typeface="휴먼모음T" pitchFamily="18" charset="-127"/>
                <a:ea typeface="휴먼모음T" pitchFamily="18" charset="-127"/>
              </a:rPr>
              <a:t>모집인원의 </a:t>
            </a:r>
            <a:r>
              <a:rPr lang="en-US" altLang="ko-KR" sz="3000" dirty="0" smtClean="0">
                <a:solidFill>
                  <a:srgbClr val="7030A0"/>
                </a:solidFill>
                <a:latin typeface="휴먼모음T" pitchFamily="18" charset="-127"/>
                <a:ea typeface="휴먼모음T" pitchFamily="18" charset="-127"/>
              </a:rPr>
              <a:t>50%       //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srgbClr val="7030A0"/>
                </a:solidFill>
                <a:latin typeface="휴먼모음T" pitchFamily="18" charset="-127"/>
                <a:ea typeface="휴먼모음T" pitchFamily="18" charset="-127"/>
              </a:rPr>
              <a:t>이화여대 </a:t>
            </a:r>
            <a:r>
              <a:rPr lang="en-US" altLang="ko-KR" sz="3000" dirty="0" smtClean="0">
                <a:solidFill>
                  <a:srgbClr val="7030A0"/>
                </a:solid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3000" dirty="0" smtClean="0">
                <a:solidFill>
                  <a:srgbClr val="7030A0"/>
                </a:solidFill>
                <a:latin typeface="휴먼모음T" pitchFamily="18" charset="-127"/>
                <a:ea typeface="휴먼모음T" pitchFamily="18" charset="-127"/>
              </a:rPr>
              <a:t>우선선발</a:t>
            </a:r>
            <a:r>
              <a:rPr lang="en-US" altLang="ko-KR" sz="3000" dirty="0" smtClean="0">
                <a:solidFill>
                  <a:srgbClr val="7030A0"/>
                </a:solidFill>
                <a:latin typeface="휴먼모음T" pitchFamily="18" charset="-127"/>
                <a:ea typeface="휴먼모음T" pitchFamily="18" charset="-127"/>
              </a:rPr>
              <a:t>(40%) </a:t>
            </a:r>
            <a:r>
              <a:rPr lang="ko-KR" altLang="en-US" sz="3000" dirty="0" smtClean="0">
                <a:solidFill>
                  <a:srgbClr val="7030A0"/>
                </a:solidFill>
                <a:latin typeface="휴먼모음T" pitchFamily="18" charset="-127"/>
                <a:ea typeface="휴먼모음T" pitchFamily="18" charset="-127"/>
              </a:rPr>
              <a:t>중 상위 </a:t>
            </a:r>
            <a:r>
              <a:rPr lang="en-US" altLang="ko-KR" sz="3000" dirty="0" smtClean="0">
                <a:solidFill>
                  <a:srgbClr val="7030A0"/>
                </a:solidFill>
                <a:latin typeface="휴먼모음T" pitchFamily="18" charset="-127"/>
                <a:ea typeface="휴먼모음T" pitchFamily="18" charset="-127"/>
              </a:rPr>
              <a:t>50%  //</a:t>
            </a:r>
            <a:endParaRPr lang="ko-KR" altLang="en-US" sz="3000" dirty="0">
              <a:solidFill>
                <a:srgbClr val="7030A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0" y="1630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ko-KR"/>
          </a:p>
        </p:txBody>
      </p:sp>
      <p:sp>
        <p:nvSpPr>
          <p:cNvPr id="43012" name="Line 5"/>
          <p:cNvSpPr>
            <a:spLocks noChangeShapeType="1"/>
          </p:cNvSpPr>
          <p:nvPr/>
        </p:nvSpPr>
        <p:spPr bwMode="auto">
          <a:xfrm>
            <a:off x="1336675" y="1754188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3027" name="Rectangle 27"/>
          <p:cNvSpPr>
            <a:spLocks noChangeArrowheads="1"/>
          </p:cNvSpPr>
          <p:nvPr/>
        </p:nvSpPr>
        <p:spPr bwMode="auto">
          <a:xfrm>
            <a:off x="0" y="5046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/>
          </a:p>
        </p:txBody>
      </p:sp>
      <p:sp>
        <p:nvSpPr>
          <p:cNvPr id="8" name="직사각형 7"/>
          <p:cNvSpPr/>
          <p:nvPr/>
        </p:nvSpPr>
        <p:spPr>
          <a:xfrm>
            <a:off x="251520" y="620688"/>
            <a:ext cx="7778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3200" b="1" dirty="0" smtClean="0">
                <a:solidFill>
                  <a:srgbClr val="0000FF"/>
                </a:solidFill>
                <a:latin typeface="휴먼옛체" pitchFamily="18" charset="-127"/>
                <a:ea typeface="휴먼옛체" pitchFamily="18" charset="-127"/>
                <a:cs typeface="+mj-cs"/>
              </a:rPr>
              <a:t> </a:t>
            </a:r>
            <a:r>
              <a:rPr kumimoji="0" lang="ko-KR" altLang="en-US" sz="32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논술전형</a:t>
            </a:r>
            <a:r>
              <a:rPr kumimoji="0" lang="en-US" altLang="ko-KR" sz="3200" b="1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(32</a:t>
            </a:r>
            <a:r>
              <a:rPr kumimoji="0" lang="ko-KR" altLang="en-US" sz="3200" b="1" dirty="0" err="1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개대학</a:t>
            </a:r>
            <a:r>
              <a:rPr kumimoji="0" lang="en-US" altLang="ko-KR" sz="3200" b="1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/12</a:t>
            </a:r>
            <a:r>
              <a:rPr kumimoji="0" lang="ko-KR" altLang="en-US" sz="3200" b="1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만</a:t>
            </a:r>
            <a:r>
              <a:rPr kumimoji="0" lang="en-US" altLang="ko-KR" sz="3200" b="1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6098</a:t>
            </a:r>
            <a:r>
              <a:rPr kumimoji="0" lang="ko-KR" altLang="en-US" sz="3200" b="1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명</a:t>
            </a:r>
            <a:r>
              <a:rPr kumimoji="0" lang="en-US" altLang="ko-KR" sz="3200" b="1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&lt;</a:t>
            </a:r>
            <a:r>
              <a:rPr kumimoji="0" lang="ko-KR" altLang="en-US" sz="3200" b="1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수시</a:t>
            </a:r>
            <a:r>
              <a:rPr kumimoji="0" lang="en-US" altLang="ko-KR" sz="3200" b="1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53%&gt;)</a:t>
            </a:r>
            <a:r>
              <a:rPr kumimoji="0" lang="ko-KR" altLang="en-US" sz="3200" b="1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 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0" y="1630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ko-KR"/>
          </a:p>
        </p:txBody>
      </p:sp>
      <p:sp>
        <p:nvSpPr>
          <p:cNvPr id="43012" name="Line 5"/>
          <p:cNvSpPr>
            <a:spLocks noChangeShapeType="1"/>
          </p:cNvSpPr>
          <p:nvPr/>
        </p:nvSpPr>
        <p:spPr bwMode="auto">
          <a:xfrm>
            <a:off x="1336675" y="1754188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119858" name="Group 50"/>
          <p:cNvGraphicFramePr>
            <a:graphicFrameLocks noGrp="1"/>
          </p:cNvGraphicFramePr>
          <p:nvPr/>
        </p:nvGraphicFramePr>
        <p:xfrm>
          <a:off x="179388" y="1341438"/>
          <a:ext cx="8748712" cy="5329238"/>
        </p:xfrm>
        <a:graphic>
          <a:graphicData uri="http://schemas.openxmlformats.org/drawingml/2006/table">
            <a:tbl>
              <a:tblPr/>
              <a:tblGrid>
                <a:gridCol w="679450"/>
                <a:gridCol w="8069262"/>
              </a:tblGrid>
              <a:tr h="1168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연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세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3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인문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kumimoji="1" lang="ko-KR" alt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언수외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각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등급  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경영 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10:1~15:1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자연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수리 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가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및 </a:t>
                      </a:r>
                      <a:r>
                        <a:rPr kumimoji="1" lang="ko-KR" alt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과탐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모두 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등급 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(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하위권 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3:1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고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려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3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경영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정경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자유전공 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언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수외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각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등급</a:t>
                      </a:r>
                      <a:endParaRPr kumimoji="1" lang="en-US" altLang="ko-K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인문 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언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 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등급  또는 수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외 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등급</a:t>
                      </a:r>
                      <a:endParaRPr kumimoji="1" lang="en-US" altLang="ko-K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자연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의과대학제외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): 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수리 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가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과탐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외국어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 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등급 </a:t>
                      </a:r>
                      <a:endParaRPr kumimoji="1" lang="en-US" altLang="ko-K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의과대학 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수가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외  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등급 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+ 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언어 또는 </a:t>
                      </a:r>
                      <a:r>
                        <a:rPr kumimoji="1" lang="ko-KR" alt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과탐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등급</a:t>
                      </a:r>
                      <a:endParaRPr kumimoji="1" lang="en-US" altLang="ko-K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성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균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3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인문 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kumimoji="1" lang="ko-KR" alt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언수외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등급 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또는 </a:t>
                      </a:r>
                      <a:r>
                        <a:rPr kumimoji="1" lang="ko-KR" alt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수외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백분위 합 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196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글로벌 경영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경제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kumimoji="1" lang="ko-KR" alt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리더학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kumimoji="1" lang="ko-KR" alt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언수외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각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등급</a:t>
                      </a:r>
                      <a:endParaRPr kumimoji="1" lang="en-US" altLang="ko-K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                                 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또는 </a:t>
                      </a:r>
                      <a:r>
                        <a:rPr kumimoji="1" lang="ko-KR" alt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수외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백분위 합 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198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자연 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kumimoji="1" lang="ko-KR" alt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수과탐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중 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 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등급 또는 </a:t>
                      </a:r>
                      <a:r>
                        <a:rPr kumimoji="1" lang="ko-KR" alt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수외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백분위 합 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195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반도체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소프트웨어 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헤드라인M" pitchFamily="18" charset="-127"/>
                        </a:rPr>
                        <a:t>–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또는 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수가 </a:t>
                      </a:r>
                      <a:r>
                        <a:rPr kumimoji="1" lang="ko-KR" alt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과탐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 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198  </a:t>
                      </a:r>
                      <a:r>
                        <a:rPr kumimoji="1" lang="en-US" altLang="ko-K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                          </a:t>
                      </a:r>
                      <a:endParaRPr kumimoji="1" lang="en-US" altLang="ko-K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27" name="Rectangle 27"/>
          <p:cNvSpPr>
            <a:spLocks noChangeArrowheads="1"/>
          </p:cNvSpPr>
          <p:nvPr/>
        </p:nvSpPr>
        <p:spPr bwMode="auto">
          <a:xfrm>
            <a:off x="0" y="5046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/>
          </a:p>
        </p:txBody>
      </p:sp>
      <p:sp>
        <p:nvSpPr>
          <p:cNvPr id="7" name="직사각형 6"/>
          <p:cNvSpPr/>
          <p:nvPr/>
        </p:nvSpPr>
        <p:spPr>
          <a:xfrm>
            <a:off x="179512" y="548680"/>
            <a:ext cx="4902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논술우선선발 최저학력 기준 </a:t>
            </a:r>
            <a:endParaRPr lang="ko-KR" altLang="en-US" sz="3200" b="1" dirty="0">
              <a:solidFill>
                <a:srgbClr val="0000FF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0" y="2452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320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176276" name="Rectangle 148"/>
          <p:cNvSpPr>
            <a:spLocks noChangeArrowheads="1"/>
          </p:cNvSpPr>
          <p:nvPr/>
        </p:nvSpPr>
        <p:spPr bwMode="auto">
          <a:xfrm>
            <a:off x="0" y="7881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320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176282" name="Rectangle 154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320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176521" name="Rectangle 393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320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348169" name="Rectangle 9"/>
          <p:cNvSpPr>
            <a:spLocks noChangeArrowheads="1"/>
          </p:cNvSpPr>
          <p:nvPr/>
        </p:nvSpPr>
        <p:spPr bwMode="auto">
          <a:xfrm>
            <a:off x="0" y="-4460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2000" b="1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348170" name="Rectangle 10"/>
          <p:cNvSpPr>
            <a:spLocks noChangeArrowheads="1"/>
          </p:cNvSpPr>
          <p:nvPr/>
        </p:nvSpPr>
        <p:spPr bwMode="auto">
          <a:xfrm>
            <a:off x="0" y="5857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2000" b="1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348277" name="Rectangle 117"/>
          <p:cNvSpPr>
            <a:spLocks noChangeArrowheads="1"/>
          </p:cNvSpPr>
          <p:nvPr/>
        </p:nvSpPr>
        <p:spPr bwMode="auto">
          <a:xfrm>
            <a:off x="0" y="-6619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2000" b="1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44041" name="Text Box 72"/>
          <p:cNvSpPr txBox="1">
            <a:spLocks noChangeArrowheads="1"/>
          </p:cNvSpPr>
          <p:nvPr/>
        </p:nvSpPr>
        <p:spPr bwMode="auto">
          <a:xfrm>
            <a:off x="179512" y="0"/>
            <a:ext cx="7560840" cy="58420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3200" b="1" dirty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2012 </a:t>
            </a:r>
            <a:r>
              <a:rPr lang="ko-KR" altLang="en-US" sz="3200" b="1" dirty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수시 학생부 등급간 점수차</a:t>
            </a:r>
            <a:r>
              <a:rPr lang="en-US" altLang="ko-KR" sz="3200" b="1" dirty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3200" b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논술</a:t>
            </a:r>
            <a:r>
              <a:rPr lang="en-US" altLang="ko-KR" sz="3200" b="1" dirty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3200" b="1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179519" y="765169"/>
          <a:ext cx="8784968" cy="5904190"/>
        </p:xfrm>
        <a:graphic>
          <a:graphicData uri="http://schemas.openxmlformats.org/drawingml/2006/table">
            <a:tbl>
              <a:tblPr/>
              <a:tblGrid>
                <a:gridCol w="1318288"/>
                <a:gridCol w="646884"/>
                <a:gridCol w="376466"/>
                <a:gridCol w="376466"/>
                <a:gridCol w="376466"/>
                <a:gridCol w="376466"/>
                <a:gridCol w="376466"/>
                <a:gridCol w="376466"/>
                <a:gridCol w="376466"/>
                <a:gridCol w="376466"/>
                <a:gridCol w="376466"/>
                <a:gridCol w="376466"/>
                <a:gridCol w="376466"/>
                <a:gridCol w="376466"/>
                <a:gridCol w="376466"/>
                <a:gridCol w="376466"/>
                <a:gridCol w="525922"/>
                <a:gridCol w="376466"/>
                <a:gridCol w="646884"/>
              </a:tblGrid>
              <a:tr h="3782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대학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등급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등급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등급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</a:t>
                      </a: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등급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</a:t>
                      </a: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등급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등급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7</a:t>
                      </a: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등급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8</a:t>
                      </a: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등급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9</a:t>
                      </a: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등급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825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가톨릭대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340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333.2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326.4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319.6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312.8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306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299.2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292.4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285.6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82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 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-6.8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-6.8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-6.8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-6.8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-6.8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-6.8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-6.8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-6.8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27.2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 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825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건국대</a:t>
                      </a:r>
                      <a:endParaRPr lang="ko-KR" altLang="en-US" sz="2000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200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199.4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198.6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197.6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195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192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189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185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180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82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 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-0.6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-0.8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-1.0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-2.6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-3.0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-3.0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-4.0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-5.0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5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 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825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경희대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우선</a:t>
                      </a:r>
                      <a:r>
                        <a:rPr lang="en-US" altLang="ko-KR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400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396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388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380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368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356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344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332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320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58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 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-4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-8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-8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-12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-12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-12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-12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-12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32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 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825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경희대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일반</a:t>
                      </a:r>
                      <a:r>
                        <a:rPr lang="en-US" altLang="ko-KR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600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594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588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582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573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564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555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546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537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58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 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-6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-6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-6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-9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-9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-9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-9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-9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27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 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825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국민대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lang="en-US" altLang="ko-KR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300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296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288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280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260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240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220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200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180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58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 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-4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-8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-8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-20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-20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-20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-20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-20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40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 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825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국민대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(2</a:t>
                      </a: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lang="en-US" altLang="ko-KR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400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397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391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385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370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355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340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325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310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58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 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-3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-6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-6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-15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-15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-15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-15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-15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30</a:t>
                      </a: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 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825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단국대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500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475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450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425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400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300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225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125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125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82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 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-25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-25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-25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-25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-100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-75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-100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0</a:t>
                      </a:r>
                      <a:endParaRPr lang="en-US" sz="2000" dirty="0">
                        <a:solidFill>
                          <a:srgbClr val="0000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 </a:t>
                      </a: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76" name="Rectangle 148"/>
          <p:cNvSpPr>
            <a:spLocks noChangeArrowheads="1"/>
          </p:cNvSpPr>
          <p:nvPr/>
        </p:nvSpPr>
        <p:spPr bwMode="auto">
          <a:xfrm>
            <a:off x="0" y="7881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320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348170" name="Rectangle 10"/>
          <p:cNvSpPr>
            <a:spLocks noChangeArrowheads="1"/>
          </p:cNvSpPr>
          <p:nvPr/>
        </p:nvSpPr>
        <p:spPr bwMode="auto">
          <a:xfrm>
            <a:off x="0" y="134076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2000" b="1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481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ko-KR" altLang="en-US"/>
          </a:p>
        </p:txBody>
      </p:sp>
      <p:graphicFrame>
        <p:nvGraphicFramePr>
          <p:cNvPr id="14" name="Group 3"/>
          <p:cNvGraphicFramePr>
            <a:graphicFrameLocks/>
          </p:cNvGraphicFramePr>
          <p:nvPr/>
        </p:nvGraphicFramePr>
        <p:xfrm>
          <a:off x="396875" y="1447130"/>
          <a:ext cx="8351837" cy="3490378"/>
        </p:xfrm>
        <a:graphic>
          <a:graphicData uri="http://schemas.openxmlformats.org/drawingml/2006/table">
            <a:tbl>
              <a:tblPr/>
              <a:tblGrid>
                <a:gridCol w="935037"/>
                <a:gridCol w="1871936"/>
                <a:gridCol w="3312368"/>
                <a:gridCol w="792088"/>
                <a:gridCol w="1440408"/>
              </a:tblGrid>
              <a:tr h="363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대학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전형유형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전형 방법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최저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인원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4934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국민대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교과성적우수자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적용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554(19%)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단국대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죽전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학업우수자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100(8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배수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우선선발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(30%):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일반선발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(70%):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40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면접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563(25%)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7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동덕여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일반학생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100(5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배수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60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면접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적용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217(13%)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7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서울여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 학교생활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우수자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서류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적용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285(17%)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4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항공대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교과성적우수자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적용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124(14%)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395536" y="5079918"/>
          <a:ext cx="8352928" cy="1394196"/>
        </p:xfrm>
        <a:graphic>
          <a:graphicData uri="http://schemas.openxmlformats.org/drawingml/2006/table">
            <a:tbl>
              <a:tblPr/>
              <a:tblGrid>
                <a:gridCol w="936104"/>
                <a:gridCol w="1872208"/>
                <a:gridCol w="3312368"/>
                <a:gridCol w="792336"/>
                <a:gridCol w="1439912"/>
              </a:tblGrid>
              <a:tr h="438249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인천대</a:t>
                      </a:r>
                    </a:p>
                  </a:txBody>
                  <a:tcPr marL="90000" marR="90000" marT="46797" marB="467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교과성적우수자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100(4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배수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60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면접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40</a:t>
                      </a: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495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(18%)</a:t>
                      </a: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4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지역우수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인재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100(4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배수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60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면접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40</a:t>
                      </a: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적용</a:t>
                      </a:r>
                    </a:p>
                  </a:txBody>
                  <a:tcPr marL="0" marR="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439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(17%)</a:t>
                      </a: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201" name="Text Box 72"/>
          <p:cNvSpPr txBox="1">
            <a:spLocks noChangeArrowheads="1"/>
          </p:cNvSpPr>
          <p:nvPr/>
        </p:nvSpPr>
        <p:spPr bwMode="auto">
          <a:xfrm>
            <a:off x="395536" y="396528"/>
            <a:ext cx="4464050" cy="58420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32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학생부  </a:t>
            </a:r>
            <a:r>
              <a:rPr lang="en-US" altLang="ko-KR" sz="32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+ </a:t>
            </a:r>
            <a:r>
              <a:rPr lang="ko-KR" altLang="en-US" sz="32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면접 </a:t>
            </a:r>
            <a:endParaRPr lang="en-US" altLang="ko-KR" sz="3200" b="1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51520" y="611977"/>
            <a:ext cx="828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altLang="ko-KR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 6</a:t>
            </a:r>
            <a:r>
              <a:rPr lang="ko-KR" altLang="en-US" sz="32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월 평가원 모의평가 난이도 분석</a:t>
            </a:r>
            <a:endParaRPr lang="en-US" altLang="ko-KR" sz="3200" dirty="0">
              <a:solidFill>
                <a:srgbClr val="0000FF"/>
              </a:solidFill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287908" y="1470754"/>
          <a:ext cx="8604572" cy="5198606"/>
        </p:xfrm>
        <a:graphic>
          <a:graphicData uri="http://schemas.openxmlformats.org/drawingml/2006/table">
            <a:tbl>
              <a:tblPr/>
              <a:tblGrid>
                <a:gridCol w="1012303"/>
                <a:gridCol w="939995"/>
                <a:gridCol w="3543059"/>
                <a:gridCol w="3109215"/>
              </a:tblGrid>
              <a:tr h="57525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구분</a:t>
                      </a:r>
                      <a:endParaRPr lang="ko-KR" altLang="en-US" sz="2400" dirty="0">
                        <a:solidFill>
                          <a:srgbClr val="FF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84289" marR="84289" marT="42145" marB="4214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>
                          <a:solidFill>
                            <a:srgbClr val="FF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2012 </a:t>
                      </a:r>
                      <a:r>
                        <a:rPr lang="ko-KR" altLang="en-US" sz="2400" b="1" dirty="0">
                          <a:solidFill>
                            <a:srgbClr val="FF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수능 비교</a:t>
                      </a:r>
                      <a:endParaRPr lang="ko-KR" altLang="en-US" sz="2400" dirty="0">
                        <a:solidFill>
                          <a:srgbClr val="FF00FF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84289" marR="84289" marT="42145" marB="4214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>
                          <a:solidFill>
                            <a:srgbClr val="00B0F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2011</a:t>
                      </a:r>
                      <a:r>
                        <a:rPr lang="ko-KR" altLang="en-US" sz="2400" b="1" dirty="0">
                          <a:solidFill>
                            <a:srgbClr val="00B0F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년 </a:t>
                      </a:r>
                      <a:r>
                        <a:rPr lang="en-US" altLang="ko-KR" sz="2400" b="1" dirty="0" smtClean="0">
                          <a:solidFill>
                            <a:srgbClr val="00B0F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  <a:r>
                        <a:rPr lang="ko-KR" altLang="en-US" sz="2400" b="1" dirty="0" smtClean="0">
                          <a:solidFill>
                            <a:srgbClr val="00B0F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모 </a:t>
                      </a:r>
                      <a:r>
                        <a:rPr lang="ko-KR" altLang="en-US" sz="2400" b="1" dirty="0">
                          <a:solidFill>
                            <a:srgbClr val="00B0F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비교</a:t>
                      </a:r>
                      <a:endParaRPr lang="ko-KR" altLang="en-US" sz="2400" dirty="0">
                        <a:solidFill>
                          <a:srgbClr val="00B0F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84289" marR="84289" marT="42145" marB="4214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</a:tr>
              <a:tr h="62837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>
                          <a:solidFill>
                            <a:schemeClr val="accent2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언어</a:t>
                      </a:r>
                      <a:endParaRPr lang="ko-KR" altLang="en-US" sz="2400" dirty="0">
                        <a:solidFill>
                          <a:schemeClr val="accent2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84289" marR="84289" marT="42145" marB="4214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>
                          <a:solidFill>
                            <a:schemeClr val="accent2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비슷하다</a:t>
                      </a:r>
                    </a:p>
                  </a:txBody>
                  <a:tcPr marL="84289" marR="84289" marT="42145" marB="4214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>
                          <a:solidFill>
                            <a:schemeClr val="accent2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어렵다</a:t>
                      </a:r>
                    </a:p>
                  </a:txBody>
                  <a:tcPr marL="84289" marR="84289" marT="42145" marB="4214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431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>
                          <a:solidFill>
                            <a:srgbClr val="0070C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수리</a:t>
                      </a:r>
                      <a:endParaRPr lang="ko-KR" altLang="en-US" sz="2400" dirty="0">
                        <a:solidFill>
                          <a:srgbClr val="0070C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84289" marR="84289" marT="42145" marB="4214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>
                          <a:solidFill>
                            <a:srgbClr val="0070C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가형</a:t>
                      </a:r>
                      <a:endParaRPr lang="ko-KR" altLang="en-US" sz="2400" dirty="0">
                        <a:solidFill>
                          <a:srgbClr val="0070C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84289" marR="84289" marT="42145" marB="4214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>
                          <a:solidFill>
                            <a:srgbClr val="0070C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lang="ko-KR" altLang="en-US" sz="2400" b="1" dirty="0">
                          <a:solidFill>
                            <a:srgbClr val="0070C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등급 </a:t>
                      </a:r>
                      <a:r>
                        <a:rPr lang="en-US" altLang="ko-KR" sz="2400" b="1" dirty="0">
                          <a:solidFill>
                            <a:srgbClr val="0070C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 </a:t>
                      </a:r>
                      <a:r>
                        <a:rPr lang="ko-KR" altLang="en-US" sz="2400" b="1" dirty="0" err="1">
                          <a:solidFill>
                            <a:srgbClr val="0070C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약간쉽다</a:t>
                      </a:r>
                      <a:endParaRPr lang="ko-KR" altLang="en-US" sz="2400" b="1" dirty="0">
                        <a:solidFill>
                          <a:srgbClr val="0070C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>
                          <a:solidFill>
                            <a:srgbClr val="0070C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  <a:r>
                        <a:rPr lang="ko-KR" altLang="en-US" sz="2400" b="1" dirty="0" smtClean="0">
                          <a:solidFill>
                            <a:srgbClr val="0070C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등급 이하 </a:t>
                      </a:r>
                      <a:r>
                        <a:rPr lang="en-US" altLang="ko-KR" sz="2400" b="1" dirty="0">
                          <a:solidFill>
                            <a:srgbClr val="0070C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 </a:t>
                      </a:r>
                      <a:r>
                        <a:rPr lang="ko-KR" altLang="en-US" sz="2400" b="1" dirty="0">
                          <a:solidFill>
                            <a:srgbClr val="0070C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약간 어렵다</a:t>
                      </a:r>
                    </a:p>
                  </a:txBody>
                  <a:tcPr marL="84289" marR="84289" marT="42145" marB="4214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>
                          <a:solidFill>
                            <a:srgbClr val="0070C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어렵다</a:t>
                      </a:r>
                    </a:p>
                  </a:txBody>
                  <a:tcPr marL="84289" marR="84289" marT="42145" marB="4214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3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>
                          <a:solidFill>
                            <a:srgbClr val="0070C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나형</a:t>
                      </a:r>
                      <a:endParaRPr lang="ko-KR" altLang="en-US" sz="2400">
                        <a:solidFill>
                          <a:srgbClr val="0070C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84289" marR="84289" marT="42145" marB="4214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>
                          <a:solidFill>
                            <a:srgbClr val="0070C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약간 어렵다</a:t>
                      </a:r>
                    </a:p>
                  </a:txBody>
                  <a:tcPr marL="84289" marR="84289" marT="42145" marB="4214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>
                          <a:solidFill>
                            <a:srgbClr val="0070C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약간 어렵다</a:t>
                      </a:r>
                    </a:p>
                  </a:txBody>
                  <a:tcPr marL="84289" marR="84289" marT="42145" marB="4214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37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외국어</a:t>
                      </a:r>
                      <a:r>
                        <a:rPr lang="en-US" altLang="ko-KR" sz="2400" b="1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2400" b="1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영어</a:t>
                      </a:r>
                      <a:r>
                        <a:rPr lang="en-US" altLang="ko-KR" sz="2400" b="1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sz="240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84289" marR="84289" marT="42145" marB="4214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어렵다</a:t>
                      </a:r>
                    </a:p>
                  </a:txBody>
                  <a:tcPr marL="84289" marR="84289" marT="42145" marB="4214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비슷하다</a:t>
                      </a:r>
                    </a:p>
                  </a:txBody>
                  <a:tcPr marL="84289" marR="84289" marT="42145" marB="4214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37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사회탐구</a:t>
                      </a:r>
                      <a:endParaRPr lang="ko-KR" alt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84289" marR="84289" marT="42145" marB="4214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어렵다</a:t>
                      </a:r>
                    </a:p>
                  </a:txBody>
                  <a:tcPr marL="84289" marR="84289" marT="42145" marB="4214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비슷하다</a:t>
                      </a:r>
                    </a:p>
                  </a:txBody>
                  <a:tcPr marL="84289" marR="84289" marT="42145" marB="4214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37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>
                          <a:solidFill>
                            <a:srgbClr val="333399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과학탐구</a:t>
                      </a:r>
                      <a:endParaRPr lang="ko-KR" altLang="en-US" sz="2400" dirty="0">
                        <a:solidFill>
                          <a:srgbClr val="333399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84289" marR="84289" marT="42145" marB="4214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>
                          <a:solidFill>
                            <a:srgbClr val="333399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비슷하다</a:t>
                      </a:r>
                    </a:p>
                  </a:txBody>
                  <a:tcPr marL="84289" marR="84289" marT="42145" marB="4214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>
                          <a:solidFill>
                            <a:srgbClr val="333399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쉽다</a:t>
                      </a:r>
                    </a:p>
                  </a:txBody>
                  <a:tcPr marL="84289" marR="84289" marT="42145" marB="4214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0" y="2452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320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176276" name="Rectangle 148"/>
          <p:cNvSpPr>
            <a:spLocks noChangeArrowheads="1"/>
          </p:cNvSpPr>
          <p:nvPr/>
        </p:nvSpPr>
        <p:spPr bwMode="auto">
          <a:xfrm>
            <a:off x="0" y="7881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320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176282" name="Rectangle 154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320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176521" name="Rectangle 393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320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2000" b="1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52231" name="Rectangle 1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ko-KR" altLang="ko-KR"/>
          </a:p>
        </p:txBody>
      </p:sp>
      <p:graphicFrame>
        <p:nvGraphicFramePr>
          <p:cNvPr id="10" name="Group 48"/>
          <p:cNvGraphicFramePr>
            <a:graphicFrameLocks/>
          </p:cNvGraphicFramePr>
          <p:nvPr/>
        </p:nvGraphicFramePr>
        <p:xfrm>
          <a:off x="179388" y="765174"/>
          <a:ext cx="8785224" cy="5904185"/>
        </p:xfrm>
        <a:graphic>
          <a:graphicData uri="http://schemas.openxmlformats.org/drawingml/2006/table">
            <a:tbl>
              <a:tblPr/>
              <a:tblGrid>
                <a:gridCol w="1080244"/>
                <a:gridCol w="936104"/>
                <a:gridCol w="1080120"/>
                <a:gridCol w="3168352"/>
                <a:gridCol w="1008113"/>
                <a:gridCol w="1512291"/>
              </a:tblGrid>
              <a:tr h="625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대학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전형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유형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전형 방법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최저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학력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모집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인원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76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고려대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국제 특별전형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서류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100(3-5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배수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면접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40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300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(8%)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서강대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알바트로스인재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영어에세이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단계성적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80+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서류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20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112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(6%)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성균관대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특기자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서류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교과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)60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268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(7%)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연세대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글로벌인재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서류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서류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영어면접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222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(7%)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이화여대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글로벌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서류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서류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80+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면접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20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일부적용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255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(10%)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82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중앙대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글로벌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 리더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유형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영어에세이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136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(5%)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82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유형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20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영어에세이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80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적용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44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(2%)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한양대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글로벌 한양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서류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50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논술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50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158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(5%)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한국외대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글로벌리더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학생부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30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+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영어 에세이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70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301" name="Text Box 72"/>
          <p:cNvSpPr txBox="1">
            <a:spLocks noChangeArrowheads="1"/>
          </p:cNvSpPr>
          <p:nvPr/>
        </p:nvSpPr>
        <p:spPr bwMode="auto">
          <a:xfrm>
            <a:off x="107950" y="107950"/>
            <a:ext cx="8496300" cy="58420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3200" b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특기자 </a:t>
            </a:r>
            <a:r>
              <a:rPr lang="en-US" altLang="ko-KR" sz="3200" b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3200" b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외국어  특기자 전형</a:t>
            </a:r>
            <a:r>
              <a:rPr lang="en-US" altLang="ko-KR" sz="3200" b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]</a:t>
            </a:r>
            <a:r>
              <a:rPr lang="ko-KR" altLang="en-US" sz="3200" b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3200" b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0" y="2452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320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176276" name="Rectangle 148"/>
          <p:cNvSpPr>
            <a:spLocks noChangeArrowheads="1"/>
          </p:cNvSpPr>
          <p:nvPr/>
        </p:nvSpPr>
        <p:spPr bwMode="auto">
          <a:xfrm>
            <a:off x="0" y="7881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320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176282" name="Rectangle 154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320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176521" name="Rectangle 393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320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2000" b="1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179388" y="701675"/>
          <a:ext cx="8964488" cy="5912096"/>
        </p:xfrm>
        <a:graphic>
          <a:graphicData uri="http://schemas.openxmlformats.org/drawingml/2006/table">
            <a:tbl>
              <a:tblPr/>
              <a:tblGrid>
                <a:gridCol w="987615"/>
                <a:gridCol w="1975226"/>
                <a:gridCol w="4482242"/>
                <a:gridCol w="763953"/>
                <a:gridCol w="755452"/>
              </a:tblGrid>
              <a:tr h="285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대학</a:t>
                      </a:r>
                    </a:p>
                  </a:txBody>
                  <a:tcPr marL="5476" marR="5476" marT="5476" marB="547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전형유형</a:t>
                      </a: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전형방법</a:t>
                      </a: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최저학력</a:t>
                      </a: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인원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529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건국대</a:t>
                      </a:r>
                    </a:p>
                  </a:txBody>
                  <a:tcPr marL="5476" marR="5476" marT="5476" marB="547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국제화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인문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/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자연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: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어학성적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70+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논술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30</a:t>
                      </a: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267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국제학부 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어학성적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50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+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논술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20+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면접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30</a:t>
                      </a: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833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경인교대</a:t>
                      </a:r>
                    </a:p>
                  </a:txBody>
                  <a:tcPr marL="5476" marR="5476" marT="5476" marB="547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글로벌교육리더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수시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지원자격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 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텝스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800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점 이상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1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(2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배수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):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교과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16.67 + 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텝스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83.33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2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교과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18.18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+</a:t>
                      </a:r>
                      <a:r>
                        <a:rPr lang="ko-KR" altLang="en-US" sz="1600" dirty="0" err="1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텝스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45.46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+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면접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36.36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수능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개 </a:t>
                      </a:r>
                      <a:endParaRPr lang="en-US" altLang="ko-KR" sz="1400" dirty="0" smtClean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영역 </a:t>
                      </a:r>
                      <a:endParaRPr lang="en-US" altLang="ko-KR" sz="1400" dirty="0" smtClean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백분위</a:t>
                      </a:r>
                      <a:endParaRPr lang="en-US" altLang="ko-KR" sz="1400" dirty="0" smtClean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평균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83</a:t>
                      </a: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6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광운대</a:t>
                      </a:r>
                    </a:p>
                  </a:txBody>
                  <a:tcPr marL="5476" marR="5476" marT="5476" marB="547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글로벌리더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영어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중국어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일어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1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(3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배수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):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어학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2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: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어학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20+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면접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80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143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9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국민대</a:t>
                      </a:r>
                    </a:p>
                  </a:txBody>
                  <a:tcPr marL="5476" marR="5476" marT="5476" marB="547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국제화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인문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/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건축학부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: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교과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30+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면접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50+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어학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</a:t>
                      </a: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150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3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영문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/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중문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/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국제학부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1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(8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배수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):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어학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2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: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영문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/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국제학부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어학 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50+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면접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50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중문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어학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70 +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면접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30 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596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덕성여대</a:t>
                      </a:r>
                    </a:p>
                  </a:txBody>
                  <a:tcPr marL="5476" marR="5476" marT="5476" marB="547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err="1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글로벌파트너십</a:t>
                      </a:r>
                      <a:endParaRPr lang="en-US" altLang="ko-KR" sz="16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영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/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독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/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스페인어</a:t>
                      </a: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1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(4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배수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):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공인어학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2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: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공인어학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80 +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해당 언어 면접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6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동국대</a:t>
                      </a:r>
                    </a:p>
                  </a:txBody>
                  <a:tcPr marL="5476" marR="5476" marT="5476" marB="547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외국어 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우수자</a:t>
                      </a:r>
                      <a:endParaRPr lang="en-US" altLang="ko-KR" sz="1600" dirty="0" smtClean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1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(7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배수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):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외국어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2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: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교과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 +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면접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40 +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실적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40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6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명지대</a:t>
                      </a:r>
                    </a:p>
                  </a:txBody>
                  <a:tcPr marL="5476" marR="5476" marT="5476" marB="547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어학우수자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(2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1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(6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배수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):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교과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33 +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실적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67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2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: 1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단계 성적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80 +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면접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6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서강대</a:t>
                      </a:r>
                    </a:p>
                  </a:txBody>
                  <a:tcPr marL="5476" marR="5476" marT="5476" marB="5476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err="1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알바트로스인재</a:t>
                      </a:r>
                      <a:endParaRPr lang="en-US" altLang="ko-KR" sz="1600" dirty="0" smtClean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1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(2~4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배수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):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영어 에세이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2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: 1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단계 성적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80 +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서류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102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</a:p>
                  </a:txBody>
                  <a:tcPr marL="5476" marR="5476" marT="5476" marB="54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3321" name="Rectangle 1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ko-KR" altLang="ko-KR"/>
          </a:p>
        </p:txBody>
      </p:sp>
      <p:sp>
        <p:nvSpPr>
          <p:cNvPr id="53322" name="Text Box 72"/>
          <p:cNvSpPr txBox="1">
            <a:spLocks noChangeArrowheads="1"/>
          </p:cNvSpPr>
          <p:nvPr/>
        </p:nvSpPr>
        <p:spPr bwMode="auto">
          <a:xfrm>
            <a:off x="179512" y="0"/>
            <a:ext cx="8496300" cy="58420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3200" b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특기자 </a:t>
            </a:r>
            <a:r>
              <a:rPr lang="en-US" altLang="ko-KR" sz="3200" b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3200" b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외국어  특기자 전형</a:t>
            </a:r>
            <a:r>
              <a:rPr lang="en-US" altLang="ko-KR" sz="3200" b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]</a:t>
            </a:r>
            <a:r>
              <a:rPr lang="ko-KR" altLang="en-US" sz="3200" b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3200" b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0" y="2452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320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176276" name="Rectangle 148"/>
          <p:cNvSpPr>
            <a:spLocks noChangeArrowheads="1"/>
          </p:cNvSpPr>
          <p:nvPr/>
        </p:nvSpPr>
        <p:spPr bwMode="auto">
          <a:xfrm>
            <a:off x="0" y="7881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320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176282" name="Rectangle 154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320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176521" name="Rectangle 393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320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2000" b="1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107504" y="908720"/>
          <a:ext cx="8928992" cy="5739860"/>
        </p:xfrm>
        <a:graphic>
          <a:graphicData uri="http://schemas.openxmlformats.org/drawingml/2006/table">
            <a:tbl>
              <a:tblPr/>
              <a:tblGrid>
                <a:gridCol w="1098104"/>
                <a:gridCol w="1974954"/>
                <a:gridCol w="4245183"/>
                <a:gridCol w="951980"/>
                <a:gridCol w="658771"/>
              </a:tblGrid>
              <a:tr h="359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대학</a:t>
                      </a:r>
                    </a:p>
                  </a:txBody>
                  <a:tcPr marL="5476" marR="5476" marT="5476" marB="5476" anchor="ctr" horzOverflow="overflow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전형유형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전형방법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최저학력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인원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서경대</a:t>
                      </a:r>
                    </a:p>
                  </a:txBody>
                  <a:tcPr marL="5476" marR="5476" marT="5476" marB="5476" anchor="ctr" horzOverflow="overflow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특기자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(2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공인 어학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영어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등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서울과학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기술대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 horzOverflow="overflow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어학우수자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공인영어성적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70~90 +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면접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10~30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서울시립대</a:t>
                      </a:r>
                    </a:p>
                  </a:txBody>
                  <a:tcPr marL="5476" marR="5476" marT="5476" marB="5476" anchor="ctr" horzOverflow="overflow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베세토니안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특별전형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1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(2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배수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): 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학생부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40+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해당외국어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60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2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:1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단계성적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30+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해당외국어면접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20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지원자격 있음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45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성균관대</a:t>
                      </a:r>
                    </a:p>
                  </a:txBody>
                  <a:tcPr marL="5476" marR="5476" marT="5476" marB="5476" anchor="ctr" horzOverflow="overflow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글로벌리더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Ⅰ(1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교과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70 + 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실적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30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180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글로벌리더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Ⅱ(1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실적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40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성신여대</a:t>
                      </a:r>
                    </a:p>
                  </a:txBody>
                  <a:tcPr marL="5476" marR="5476" marT="5476" marB="5476" anchor="ctr" horzOverflow="overflow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성신글로벌인재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1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 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어학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2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 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어학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70+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면접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30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세종대</a:t>
                      </a:r>
                    </a:p>
                  </a:txBody>
                  <a:tcPr marL="5476" marR="5476" marT="5476" marB="5476" anchor="ctr" horzOverflow="overflow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글로벌인재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수시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1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(5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배수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): 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공인외국어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2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 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공인외국어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60+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면접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40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36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숙명여대</a:t>
                      </a:r>
                    </a:p>
                  </a:txBody>
                  <a:tcPr marL="5476" marR="5476" marT="5476" marB="5476" anchor="ctr" horzOverflow="overflow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외국어우수자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영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/</a:t>
                      </a: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/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중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/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독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/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일어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1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(5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배수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): 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어학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2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 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어학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40 + 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원어면접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60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110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숭실대</a:t>
                      </a:r>
                    </a:p>
                  </a:txBody>
                  <a:tcPr marL="5476" marR="5476" marT="5476" marB="5476" anchor="ctr" horzOverflow="overflow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국제화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1(1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공인어학성적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60 + 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면접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40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아주대</a:t>
                      </a:r>
                    </a:p>
                  </a:txBody>
                  <a:tcPr marL="5476" marR="5476" marT="5476" marB="5476" anchor="ctr" horzOverflow="overflow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외국어우수자 전형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1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 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어학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2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 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어학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70+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면접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30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45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이화여대</a:t>
                      </a:r>
                    </a:p>
                  </a:txBody>
                  <a:tcPr marL="5476" marR="5476" marT="5476" marB="5476" anchor="ctr" horzOverflow="overflow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국제학부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1(1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1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(2~3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배수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): 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서류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2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 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서류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60 +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영어면접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40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80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인하대</a:t>
                      </a:r>
                    </a:p>
                  </a:txBody>
                  <a:tcPr marL="5476" marR="5476" marT="5476" marB="5476" anchor="ctr" horzOverflow="overflow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특기자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외국어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1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 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실적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2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 1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50 +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면접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50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45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</a:p>
                  </a:txBody>
                  <a:tcPr marL="5476" marR="5476" marT="5476" marB="547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64" name="Rectangle 1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ko-KR" altLang="ko-KR"/>
          </a:p>
        </p:txBody>
      </p:sp>
      <p:sp>
        <p:nvSpPr>
          <p:cNvPr id="54365" name="Text Box 72"/>
          <p:cNvSpPr txBox="1">
            <a:spLocks noChangeArrowheads="1"/>
          </p:cNvSpPr>
          <p:nvPr/>
        </p:nvSpPr>
        <p:spPr bwMode="auto">
          <a:xfrm>
            <a:off x="107504" y="108496"/>
            <a:ext cx="8496300" cy="58420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3200" b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특기자 </a:t>
            </a:r>
            <a:r>
              <a:rPr lang="en-US" altLang="ko-KR" sz="3200" b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3200" b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외국어  특기자 전형</a:t>
            </a:r>
            <a:r>
              <a:rPr lang="en-US" altLang="ko-KR" sz="3200" b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]</a:t>
            </a:r>
            <a:r>
              <a:rPr lang="ko-KR" altLang="en-US" sz="3200" b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3200" b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0" y="2452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320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176276" name="Rectangle 148"/>
          <p:cNvSpPr>
            <a:spLocks noChangeArrowheads="1"/>
          </p:cNvSpPr>
          <p:nvPr/>
        </p:nvSpPr>
        <p:spPr bwMode="auto">
          <a:xfrm>
            <a:off x="0" y="7881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320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176282" name="Rectangle 154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320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176521" name="Rectangle 393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320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283739" name="Rectangle 91"/>
          <p:cNvSpPr>
            <a:spLocks noChangeArrowheads="1"/>
          </p:cNvSpPr>
          <p:nvPr/>
        </p:nvSpPr>
        <p:spPr bwMode="auto">
          <a:xfrm>
            <a:off x="0" y="21224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2000" b="1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283980" name="Rectangle 332"/>
          <p:cNvSpPr>
            <a:spLocks noChangeArrowheads="1"/>
          </p:cNvSpPr>
          <p:nvPr/>
        </p:nvSpPr>
        <p:spPr bwMode="auto">
          <a:xfrm>
            <a:off x="0" y="-4460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2000" b="1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49160" name="Rectangle 1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ko-KR" altLang="ko-KR"/>
          </a:p>
        </p:txBody>
      </p:sp>
      <p:sp>
        <p:nvSpPr>
          <p:cNvPr id="49161" name="Text Box 72"/>
          <p:cNvSpPr txBox="1">
            <a:spLocks noChangeArrowheads="1"/>
          </p:cNvSpPr>
          <p:nvPr/>
        </p:nvSpPr>
        <p:spPr bwMode="auto">
          <a:xfrm>
            <a:off x="180156" y="252512"/>
            <a:ext cx="8496300" cy="58420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3200" b="1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특기자 </a:t>
            </a:r>
            <a:r>
              <a:rPr lang="en-US" altLang="ko-KR" sz="3200" b="1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3200" b="1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수학과학 특기자 전형</a:t>
            </a:r>
            <a:r>
              <a:rPr lang="en-US" altLang="ko-KR" sz="3200" b="1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]</a:t>
            </a:r>
            <a:r>
              <a:rPr lang="ko-KR" altLang="en-US" sz="3200" b="1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3200" b="1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graphicFrame>
        <p:nvGraphicFramePr>
          <p:cNvPr id="11" name="Group 45"/>
          <p:cNvGraphicFramePr>
            <a:graphicFrameLocks/>
          </p:cNvGraphicFramePr>
          <p:nvPr/>
        </p:nvGraphicFramePr>
        <p:xfrm>
          <a:off x="251520" y="1085784"/>
          <a:ext cx="8712968" cy="5439560"/>
        </p:xfrm>
        <a:graphic>
          <a:graphicData uri="http://schemas.openxmlformats.org/drawingml/2006/table">
            <a:tbl>
              <a:tblPr/>
              <a:tblGrid>
                <a:gridCol w="1440160"/>
                <a:gridCol w="1189531"/>
                <a:gridCol w="3868168"/>
                <a:gridCol w="812207"/>
                <a:gridCol w="1402902"/>
              </a:tblGrid>
              <a:tr h="533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대학</a:t>
                      </a:r>
                    </a:p>
                  </a:txBody>
                  <a:tcPr marL="90000" marR="90000" marT="46793" marB="467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전형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유형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전형 방법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최저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학력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모집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인원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66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고려대</a:t>
                      </a:r>
                    </a:p>
                  </a:txBody>
                  <a:tcPr marL="90000" marR="90000" marT="46793" marB="467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과학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특별전형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서류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100(3~5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배수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면접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40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270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(8%)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서강대</a:t>
                      </a:r>
                    </a:p>
                  </a:txBody>
                  <a:tcPr marL="90000" marR="90000" marT="46793" marB="467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알바트로스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인재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서류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면접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40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24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(2%)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성균관대</a:t>
                      </a:r>
                    </a:p>
                  </a:txBody>
                  <a:tcPr marL="90000" marR="90000" marT="46793" marB="467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특기자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서류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사고력평가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수학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과학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)30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193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(5%)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연세대</a:t>
                      </a:r>
                    </a:p>
                  </a:txBody>
                  <a:tcPr marL="90000" marR="90000" marT="46793" marB="467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과학인재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서류평가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서류평가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구술면접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40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일부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적용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300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(9%)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이화여대</a:t>
                      </a:r>
                    </a:p>
                  </a:txBody>
                  <a:tcPr marL="90000" marR="90000" marT="46793" marB="467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미래과학자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서류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80+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면접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20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일부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적용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135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(4%)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중앙대</a:t>
                      </a:r>
                    </a:p>
                  </a:txBody>
                  <a:tcPr marL="90000" marR="90000" marT="46793" marB="467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과학인재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서류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30+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수리과학능력평가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40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78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(3%)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한양대</a:t>
                      </a:r>
                    </a:p>
                  </a:txBody>
                  <a:tcPr marL="90000" marR="90000" marT="46793" marB="467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한양우수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과학인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서류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수리사고평가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60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144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(5%)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0" y="2452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320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176276" name="Rectangle 148"/>
          <p:cNvSpPr>
            <a:spLocks noChangeArrowheads="1"/>
          </p:cNvSpPr>
          <p:nvPr/>
        </p:nvSpPr>
        <p:spPr bwMode="auto">
          <a:xfrm>
            <a:off x="0" y="7881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320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176282" name="Rectangle 154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320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176521" name="Rectangle 393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320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283739" name="Rectangle 91"/>
          <p:cNvSpPr>
            <a:spLocks noChangeArrowheads="1"/>
          </p:cNvSpPr>
          <p:nvPr/>
        </p:nvSpPr>
        <p:spPr bwMode="auto">
          <a:xfrm>
            <a:off x="0" y="21224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2000" b="1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283980" name="Rectangle 332"/>
          <p:cNvSpPr>
            <a:spLocks noChangeArrowheads="1"/>
          </p:cNvSpPr>
          <p:nvPr/>
        </p:nvSpPr>
        <p:spPr bwMode="auto">
          <a:xfrm>
            <a:off x="0" y="-4460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2000" b="1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179514" y="836712"/>
          <a:ext cx="8784973" cy="5595514"/>
        </p:xfrm>
        <a:graphic>
          <a:graphicData uri="http://schemas.openxmlformats.org/drawingml/2006/table">
            <a:tbl>
              <a:tblPr/>
              <a:tblGrid>
                <a:gridCol w="1224134"/>
                <a:gridCol w="2304872"/>
                <a:gridCol w="3739419"/>
                <a:gridCol w="652453"/>
                <a:gridCol w="864095"/>
              </a:tblGrid>
              <a:tr h="6987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대학</a:t>
                      </a:r>
                    </a:p>
                  </a:txBody>
                  <a:tcPr marL="15319" marR="15319" marT="15321" marB="15321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전형유형</a:t>
                      </a:r>
                    </a:p>
                  </a:txBody>
                  <a:tcPr marL="15319" marR="15319" marT="15321" marB="153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전형 방법</a:t>
                      </a:r>
                    </a:p>
                  </a:txBody>
                  <a:tcPr marL="15319" marR="15319" marT="15321" marB="153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최저</a:t>
                      </a:r>
                      <a:endParaRPr lang="en-US" altLang="ko-KR" sz="1800" dirty="0" smtClean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학력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5319" marR="15319" marT="15321" marB="153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인원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5319" marR="15319" marT="15321" marB="153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898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err="1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가천의과대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5319" marR="15319" marT="15321" marB="15321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과학교과우수자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15319" marR="15319" marT="15321" marB="153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1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(3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배수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): 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교과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70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+ </a:t>
                      </a:r>
                      <a:r>
                        <a:rPr lang="ko-KR" altLang="en-US" sz="1800" dirty="0" err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비교과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30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2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:1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30+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면접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40 +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기타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30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5319" marR="15319" marT="15321" marB="153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적용</a:t>
                      </a:r>
                    </a:p>
                  </a:txBody>
                  <a:tcPr marL="15319" marR="15319" marT="15321" marB="153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</a:p>
                  </a:txBody>
                  <a:tcPr marL="15319" marR="15319" marT="15321" marB="153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국민대</a:t>
                      </a:r>
                    </a:p>
                  </a:txBody>
                  <a:tcPr marL="15319" marR="15319" marT="15321" marB="15321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err="1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이공계과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우수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(2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15319" marR="15319" marT="15321" marB="153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교과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</a:p>
                  </a:txBody>
                  <a:tcPr marL="15319" marR="15319" marT="15321" marB="153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적용</a:t>
                      </a:r>
                    </a:p>
                  </a:txBody>
                  <a:tcPr marL="15319" marR="15319" marT="15321" marB="153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66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5319" marR="15319" marT="15321" marB="153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명지대</a:t>
                      </a:r>
                    </a:p>
                  </a:txBody>
                  <a:tcPr marL="15319" marR="15319" marT="15321" marB="15321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err="1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수학과학우수자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(2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15319" marR="15319" marT="15321" marB="153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1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(6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배수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):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교과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2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: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교과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50 +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면접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50 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5319" marR="15319" marT="15321" marB="153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없음</a:t>
                      </a:r>
                      <a:endParaRPr lang="ko-KR" altLang="en-US" sz="1800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5319" marR="15319" marT="15321" marB="153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32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</a:p>
                  </a:txBody>
                  <a:tcPr marL="15319" marR="15319" marT="15321" marB="153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서울</a:t>
                      </a:r>
                      <a:r>
                        <a:rPr lang="en-US" altLang="ko-KR" sz="1800" baseline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과학</a:t>
                      </a:r>
                      <a:endParaRPr lang="en-US" altLang="ko-KR" sz="1800" dirty="0" smtClean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</a:t>
                      </a:r>
                      <a:r>
                        <a:rPr lang="ko-KR" altLang="en-US" sz="1800" dirty="0" err="1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기술대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5319" marR="15319" marT="15321" marB="15321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특정교과우수자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15319" marR="15319" marT="15321" marB="153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학생부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</a:p>
                  </a:txBody>
                  <a:tcPr marL="15319" marR="15319" marT="15321" marB="153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적용</a:t>
                      </a:r>
                    </a:p>
                  </a:txBody>
                  <a:tcPr marL="15319" marR="15319" marT="15321" marB="153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5319" marR="15319" marT="15321" marB="153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성균관대</a:t>
                      </a:r>
                      <a:endParaRPr lang="en-US" altLang="ko-KR" sz="1800" dirty="0" smtClean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(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서울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15319" marR="15319" marT="15321" marB="15321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과학인재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15319" marR="15319" marT="15321" marB="153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교과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40+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실적평가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30+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사고력평가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30</a:t>
                      </a:r>
                    </a:p>
                  </a:txBody>
                  <a:tcPr marL="15319" marR="15319" marT="15321" marB="153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없음</a:t>
                      </a:r>
                      <a:endParaRPr lang="ko-KR" altLang="en-US" sz="1800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5319" marR="15319" marT="15321" marB="153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191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</a:p>
                  </a:txBody>
                  <a:tcPr marL="15319" marR="15319" marT="15321" marB="153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숭실대</a:t>
                      </a:r>
                    </a:p>
                  </a:txBody>
                  <a:tcPr marL="15319" marR="15319" marT="15321" marB="15321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계열우수자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(2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15319" marR="15319" marT="15321" marB="153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교과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60 +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면접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40</a:t>
                      </a:r>
                    </a:p>
                  </a:txBody>
                  <a:tcPr marL="15319" marR="15319" marT="15321" marB="153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적용</a:t>
                      </a:r>
                    </a:p>
                  </a:txBody>
                  <a:tcPr marL="15319" marR="15319" marT="15321" marB="153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5319" marR="15319" marT="15321" marB="153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234" name="Rectangle 1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ko-KR" altLang="ko-KR"/>
          </a:p>
        </p:txBody>
      </p:sp>
      <p:sp>
        <p:nvSpPr>
          <p:cNvPr id="50235" name="Text Box 72"/>
          <p:cNvSpPr txBox="1">
            <a:spLocks noChangeArrowheads="1"/>
          </p:cNvSpPr>
          <p:nvPr/>
        </p:nvSpPr>
        <p:spPr bwMode="auto">
          <a:xfrm>
            <a:off x="107950" y="107950"/>
            <a:ext cx="8496300" cy="58420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3200" b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특기자 </a:t>
            </a:r>
            <a:r>
              <a:rPr lang="en-US" altLang="ko-KR" sz="3200" b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3200" b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수학과학 특기자 전형</a:t>
            </a:r>
            <a:r>
              <a:rPr lang="en-US" altLang="ko-KR" sz="3200" b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]</a:t>
            </a:r>
            <a:r>
              <a:rPr lang="ko-KR" altLang="en-US" sz="3200" b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3200" b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0" y="2452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320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176276" name="Rectangle 148"/>
          <p:cNvSpPr>
            <a:spLocks noChangeArrowheads="1"/>
          </p:cNvSpPr>
          <p:nvPr/>
        </p:nvSpPr>
        <p:spPr bwMode="auto">
          <a:xfrm>
            <a:off x="0" y="7881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320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176282" name="Rectangle 154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320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176521" name="Rectangle 393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320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283739" name="Rectangle 91"/>
          <p:cNvSpPr>
            <a:spLocks noChangeArrowheads="1"/>
          </p:cNvSpPr>
          <p:nvPr/>
        </p:nvSpPr>
        <p:spPr bwMode="auto">
          <a:xfrm>
            <a:off x="0" y="21224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2000" b="1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283980" name="Rectangle 332"/>
          <p:cNvSpPr>
            <a:spLocks noChangeArrowheads="1"/>
          </p:cNvSpPr>
          <p:nvPr/>
        </p:nvSpPr>
        <p:spPr bwMode="auto">
          <a:xfrm>
            <a:off x="0" y="-4460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2000" b="1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251520" y="980728"/>
          <a:ext cx="8712968" cy="5572949"/>
        </p:xfrm>
        <a:graphic>
          <a:graphicData uri="http://schemas.openxmlformats.org/drawingml/2006/table">
            <a:tbl>
              <a:tblPr/>
              <a:tblGrid>
                <a:gridCol w="968108"/>
                <a:gridCol w="2531973"/>
                <a:gridCol w="3556703"/>
                <a:gridCol w="720080"/>
                <a:gridCol w="936104"/>
              </a:tblGrid>
              <a:tr h="5297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대학</a:t>
                      </a:r>
                    </a:p>
                  </a:txBody>
                  <a:tcPr marL="15319" marR="15319" marT="15319" marB="15319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전형유형</a:t>
                      </a:r>
                    </a:p>
                  </a:txBody>
                  <a:tcPr marL="15319" marR="15319" marT="15319" marB="153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전형 방법</a:t>
                      </a:r>
                    </a:p>
                  </a:txBody>
                  <a:tcPr marL="15319" marR="15319" marT="15319" marB="153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최저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5319" marR="15319" marT="15319" marB="153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인원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5319" marR="15319" marT="15319" marB="153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571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아주대</a:t>
                      </a:r>
                    </a:p>
                  </a:txBody>
                  <a:tcPr marL="15319" marR="15319" marT="15319" marB="15319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과학영재전형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15319" marR="15319" marT="15319" marB="153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학생부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30+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심층면접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40 +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서류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30</a:t>
                      </a:r>
                    </a:p>
                  </a:txBody>
                  <a:tcPr marL="15319" marR="15319" marT="15319" marB="153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없음</a:t>
                      </a:r>
                      <a:endParaRPr lang="ko-KR" altLang="en-US" sz="1800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5319" marR="15319" marT="15319" marB="153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48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5319" marR="15319" marT="15319" marB="153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1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인하대</a:t>
                      </a:r>
                    </a:p>
                  </a:txBody>
                  <a:tcPr marL="15319" marR="15319" marT="15319" marB="15319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err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수학과학우수자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15319" marR="15319" marT="15319" marB="153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1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: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교과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2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교과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40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+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면접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30 +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서류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30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5319" marR="15319" marT="15319" marB="153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없음</a:t>
                      </a:r>
                      <a:endParaRPr lang="ko-KR" altLang="en-US" sz="1800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5319" marR="15319" marT="15319" marB="153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30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</a:p>
                  </a:txBody>
                  <a:tcPr marL="15319" marR="15319" marT="15319" marB="153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중앙대</a:t>
                      </a:r>
                      <a:endParaRPr lang="en-US" altLang="ko-KR" sz="1800" dirty="0" smtClean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서울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15319" marR="15319" marT="15319" marB="15319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과학인재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(2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15319" marR="15319" marT="15319" marB="153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교과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30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+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서류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30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+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수리과학능력평가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40</a:t>
                      </a:r>
                    </a:p>
                  </a:txBody>
                  <a:tcPr marL="15319" marR="15319" marT="15319" marB="153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없음</a:t>
                      </a:r>
                      <a:endParaRPr lang="ko-KR" altLang="en-US" sz="1800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5319" marR="15319" marT="15319" marB="153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76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5319" marR="15319" marT="15319" marB="153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2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한양대 </a:t>
                      </a:r>
                      <a:endParaRPr lang="en-US" altLang="ko-KR" sz="1800" dirty="0" smtClean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서울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15319" marR="15319" marT="15319" marB="15319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한양우수과학인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15319" marR="15319" marT="15319" marB="153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교과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20+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서류 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20+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수리사고평가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60</a:t>
                      </a:r>
                    </a:p>
                  </a:txBody>
                  <a:tcPr marL="15319" marR="15319" marT="15319" marB="153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없음</a:t>
                      </a:r>
                      <a:endParaRPr lang="ko-KR" altLang="en-US" sz="1800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5319" marR="15319" marT="15319" marB="153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144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5319" marR="15319" marT="15319" marB="153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2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재능우수자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공과대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 1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</a:p>
                  </a:txBody>
                  <a:tcPr marL="15319" marR="15319" marT="15319" marB="153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1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: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서류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2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교과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30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+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면접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50 +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서류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5319" marR="15319" marT="15319" marB="153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없음</a:t>
                      </a:r>
                      <a:endParaRPr lang="ko-KR" altLang="en-US" sz="1800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5319" marR="15319" marT="15319" marB="153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10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</a:p>
                  </a:txBody>
                  <a:tcPr marL="15319" marR="15319" marT="15319" marB="153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1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한양대 </a:t>
                      </a:r>
                      <a:endParaRPr lang="en-US" altLang="ko-KR" sz="180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1800" dirty="0" err="1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에리카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5319" marR="15319" marT="15319" marB="15319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과학재능우수자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5319" marR="15319" marT="15319" marB="153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교과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 +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면접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30 +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서류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50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5319" marR="15319" marT="15319" marB="153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없음</a:t>
                      </a:r>
                      <a:endParaRPr lang="ko-KR" altLang="en-US" sz="1800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5319" marR="15319" marT="15319" marB="153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</a:p>
                  </a:txBody>
                  <a:tcPr marL="15319" marR="15319" marT="15319" marB="153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57" name="Rectangle 1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ko-KR" altLang="ko-KR"/>
          </a:p>
        </p:txBody>
      </p:sp>
      <p:sp>
        <p:nvSpPr>
          <p:cNvPr id="51258" name="Text Box 72"/>
          <p:cNvSpPr txBox="1">
            <a:spLocks noChangeArrowheads="1"/>
          </p:cNvSpPr>
          <p:nvPr/>
        </p:nvSpPr>
        <p:spPr bwMode="auto">
          <a:xfrm>
            <a:off x="251520" y="260648"/>
            <a:ext cx="6120234" cy="58420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b="1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특기자 </a:t>
            </a:r>
            <a:r>
              <a:rPr lang="en-US" altLang="ko-KR" sz="3200" b="1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3200" b="1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수학과학 특기자 전형</a:t>
            </a:r>
            <a:r>
              <a:rPr lang="en-US" altLang="ko-KR" sz="3200" b="1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]</a:t>
            </a:r>
            <a:r>
              <a:rPr lang="ko-KR" altLang="en-US" sz="3200" b="1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3200" b="1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/>
          <p:cNvSpPr>
            <a:spLocks noGrp="1"/>
          </p:cNvSpPr>
          <p:nvPr>
            <p:ph idx="4294967295"/>
          </p:nvPr>
        </p:nvSpPr>
        <p:spPr>
          <a:xfrm>
            <a:off x="302840" y="1844824"/>
            <a:ext cx="8229600" cy="3456384"/>
          </a:xfrm>
        </p:spPr>
        <p:txBody>
          <a:bodyPr/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자신의 성적에 맞추어 대학 선택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고려대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세종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),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한국외대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글로벌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),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한양대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dirty="0" err="1" smtClean="0">
                <a:latin typeface="휴먼모음T" pitchFamily="18" charset="-127"/>
                <a:ea typeface="휴먼모음T" pitchFamily="18" charset="-127"/>
              </a:rPr>
              <a:t>에리카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는 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우선선발 대상자에 대해서 수능 최저 적용하지 않는다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2800" dirty="0" smtClean="0">
                <a:solidFill>
                  <a:srgbClr val="7030A0"/>
                </a:solidFill>
                <a:latin typeface="휴먼모음T" pitchFamily="18" charset="-127"/>
                <a:ea typeface="휴먼모음T" pitchFamily="18" charset="-127"/>
              </a:rPr>
              <a:t>대체로 </a:t>
            </a:r>
            <a:r>
              <a:rPr lang="en-US" altLang="ko-KR" sz="2800" dirty="0" smtClean="0">
                <a:solidFill>
                  <a:srgbClr val="7030A0"/>
                </a:solidFill>
                <a:latin typeface="휴먼모음T" pitchFamily="18" charset="-127"/>
                <a:ea typeface="휴먼모음T" pitchFamily="18" charset="-127"/>
              </a:rPr>
              <a:t>1</a:t>
            </a:r>
            <a:r>
              <a:rPr lang="ko-KR" altLang="en-US" sz="2800" dirty="0" smtClean="0">
                <a:solidFill>
                  <a:srgbClr val="7030A0"/>
                </a:solidFill>
                <a:latin typeface="휴먼모음T" pitchFamily="18" charset="-127"/>
                <a:ea typeface="휴먼모음T" pitchFamily="18" charset="-127"/>
              </a:rPr>
              <a:t>시간에 </a:t>
            </a:r>
            <a:r>
              <a:rPr lang="en-US" altLang="ko-KR" sz="2800" dirty="0" smtClean="0">
                <a:solidFill>
                  <a:srgbClr val="7030A0"/>
                </a:solidFill>
                <a:latin typeface="휴먼모음T" pitchFamily="18" charset="-127"/>
                <a:ea typeface="휴먼모음T" pitchFamily="18" charset="-127"/>
              </a:rPr>
              <a:t>80</a:t>
            </a:r>
            <a:r>
              <a:rPr lang="ko-KR" altLang="en-US" sz="2800" dirty="0" smtClean="0">
                <a:solidFill>
                  <a:srgbClr val="7030A0"/>
                </a:solidFill>
                <a:latin typeface="휴먼모음T" pitchFamily="18" charset="-127"/>
                <a:ea typeface="휴먼모음T" pitchFamily="18" charset="-127"/>
              </a:rPr>
              <a:t>문항 객관식 문제로 출제</a:t>
            </a:r>
            <a:endParaRPr lang="en-US" altLang="ko-KR" sz="2800" dirty="0" smtClean="0">
              <a:solidFill>
                <a:srgbClr val="7030A0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800" dirty="0" smtClean="0">
                <a:solidFill>
                  <a:srgbClr val="7030A0"/>
                </a:solidFill>
                <a:latin typeface="휴먼모음T" pitchFamily="18" charset="-127"/>
                <a:ea typeface="휴먼모음T" pitchFamily="18" charset="-127"/>
              </a:rPr>
              <a:t>기출고사를 통해 준비대학 선정</a:t>
            </a:r>
            <a:endParaRPr lang="en-US" altLang="ko-KR" sz="2800" dirty="0" smtClean="0">
              <a:solidFill>
                <a:srgbClr val="7030A0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800" dirty="0" smtClean="0">
                <a:solidFill>
                  <a:srgbClr val="7030A0"/>
                </a:solidFill>
                <a:latin typeface="휴먼모음T" pitchFamily="18" charset="-127"/>
                <a:ea typeface="휴먼모음T" pitchFamily="18" charset="-127"/>
              </a:rPr>
              <a:t>출제의도와 문제풀이 도출과정 분석 후 모의고사 문제</a:t>
            </a:r>
            <a:endParaRPr lang="en-US" altLang="ko-KR" sz="2800" dirty="0" smtClean="0">
              <a:solidFill>
                <a:srgbClr val="7030A0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buNone/>
            </a:pPr>
            <a:r>
              <a:rPr lang="en-US" altLang="ko-KR" sz="2800" dirty="0" smtClean="0">
                <a:solidFill>
                  <a:srgbClr val="7030A0"/>
                </a:solidFill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2800" dirty="0" smtClean="0">
                <a:solidFill>
                  <a:srgbClr val="7030A0"/>
                </a:solidFill>
                <a:latin typeface="휴먼모음T" pitchFamily="18" charset="-127"/>
                <a:ea typeface="휴먼모음T" pitchFamily="18" charset="-127"/>
              </a:rPr>
              <a:t>등으로 시간배분 연습</a:t>
            </a:r>
            <a:endParaRPr lang="ko-KR" altLang="en-US" sz="2800" dirty="0">
              <a:solidFill>
                <a:srgbClr val="7030A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0" y="1630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ko-KR"/>
          </a:p>
        </p:txBody>
      </p:sp>
      <p:sp>
        <p:nvSpPr>
          <p:cNvPr id="43012" name="Line 5"/>
          <p:cNvSpPr>
            <a:spLocks noChangeShapeType="1"/>
          </p:cNvSpPr>
          <p:nvPr/>
        </p:nvSpPr>
        <p:spPr bwMode="auto">
          <a:xfrm>
            <a:off x="1336675" y="1754188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3027" name="Rectangle 27"/>
          <p:cNvSpPr>
            <a:spLocks noChangeArrowheads="1"/>
          </p:cNvSpPr>
          <p:nvPr/>
        </p:nvSpPr>
        <p:spPr bwMode="auto">
          <a:xfrm>
            <a:off x="0" y="5046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1520" y="734433"/>
            <a:ext cx="48965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ko-KR" altLang="en-US" sz="36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전공적성 전형 지원 요령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534988" y="595527"/>
            <a:ext cx="7858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charset="-127"/>
                <a:ea typeface="굴림" charset="-127"/>
              </a:rPr>
              <a:t> </a:t>
            </a:r>
            <a:endParaRPr lang="ko-KR" altLang="en-US" sz="32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0" y="-13636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ko-KR" altLang="en-US"/>
          </a:p>
        </p:txBody>
      </p:sp>
      <p:sp>
        <p:nvSpPr>
          <p:cNvPr id="56326" name="Rectangle 7"/>
          <p:cNvSpPr>
            <a:spLocks noChangeArrowheads="1"/>
          </p:cNvSpPr>
          <p:nvPr/>
        </p:nvSpPr>
        <p:spPr bwMode="auto">
          <a:xfrm>
            <a:off x="0" y="-19558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ko-KR" altLang="en-US"/>
          </a:p>
        </p:txBody>
      </p:sp>
      <p:graphicFrame>
        <p:nvGraphicFramePr>
          <p:cNvPr id="8" name="Group 75"/>
          <p:cNvGraphicFramePr>
            <a:graphicFrameLocks/>
          </p:cNvGraphicFramePr>
          <p:nvPr/>
        </p:nvGraphicFramePr>
        <p:xfrm>
          <a:off x="287338" y="1217827"/>
          <a:ext cx="8640960" cy="3600401"/>
        </p:xfrm>
        <a:graphic>
          <a:graphicData uri="http://schemas.openxmlformats.org/drawingml/2006/table">
            <a:tbl>
              <a:tblPr/>
              <a:tblGrid>
                <a:gridCol w="1368152"/>
                <a:gridCol w="1800200"/>
                <a:gridCol w="3096344"/>
                <a:gridCol w="792088"/>
                <a:gridCol w="1584176"/>
              </a:tblGrid>
              <a:tr h="602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대학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전형유형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전형 방법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최저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학력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모집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인원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1893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가천대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경원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일반전형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적성검사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680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7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일반전형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적성검사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80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528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93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가톨릭대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일반전형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Ⅰ(1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적성평가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193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9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일반전형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Ⅱ(2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적성평가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적용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194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93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강남대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일반전형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적성검사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733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9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일반전형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적성검사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130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강원대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일반전형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(5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배수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단계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적성검사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적용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642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경기대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서울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일반전형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적성검사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45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287338" y="4889715"/>
          <a:ext cx="8640960" cy="1779645"/>
        </p:xfrm>
        <a:graphic>
          <a:graphicData uri="http://schemas.openxmlformats.org/drawingml/2006/table">
            <a:tbl>
              <a:tblPr/>
              <a:tblGrid>
                <a:gridCol w="1368028"/>
                <a:gridCol w="1800200"/>
                <a:gridCol w="3096468"/>
                <a:gridCol w="792088"/>
                <a:gridCol w="1584176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고려대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세종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일반전형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적성검사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80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적용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488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3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단국대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천안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일반학생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적성검사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간호학과만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464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32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일반학생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적성검사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간호학과만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269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성결대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일반학생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적성검사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206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296138" y="548680"/>
            <a:ext cx="3555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32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적성평가 실시 대학 </a:t>
            </a:r>
            <a:endParaRPr lang="ko-KR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0" y="-13636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ko-KR" altLang="en-US"/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>
            <a:off x="0" y="-19558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ko-KR" altLang="en-US"/>
          </a:p>
        </p:txBody>
      </p:sp>
      <p:graphicFrame>
        <p:nvGraphicFramePr>
          <p:cNvPr id="11" name="Group 75"/>
          <p:cNvGraphicFramePr>
            <a:graphicFrameLocks/>
          </p:cNvGraphicFramePr>
          <p:nvPr/>
        </p:nvGraphicFramePr>
        <p:xfrm>
          <a:off x="323404" y="1268760"/>
          <a:ext cx="8497068" cy="5328592"/>
        </p:xfrm>
        <a:graphic>
          <a:graphicData uri="http://schemas.openxmlformats.org/drawingml/2006/table">
            <a:tbl>
              <a:tblPr/>
              <a:tblGrid>
                <a:gridCol w="1440284"/>
                <a:gridCol w="1584176"/>
                <a:gridCol w="2880320"/>
                <a:gridCol w="936104"/>
                <a:gridCol w="1656184"/>
              </a:tblGrid>
              <a:tr h="459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대학</a:t>
                      </a:r>
                    </a:p>
                  </a:txBody>
                  <a:tcPr marL="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유형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전형 방법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최저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모집인원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636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명지대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서울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일반전형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적성검사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50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482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6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서경대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일반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적성검사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80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184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64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수원대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일반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적성검사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60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500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64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일반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적성검사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70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500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세종대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적성우수자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적성검사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50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적용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미정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64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중앙대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안성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일반전형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유형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3: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적성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80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480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64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유형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4: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적성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70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적용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한국외대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글로벌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일반전형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우선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(50%):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적성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일반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(50%):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적성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50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적용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553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6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한성대</a:t>
                      </a:r>
                    </a:p>
                  </a:txBody>
                  <a:tcPr marL="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전공적성우수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전공적성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70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미적용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397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한양대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에리카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일반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우선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30%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전공적성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학생부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40+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전공적성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60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적용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600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직사각형 12"/>
          <p:cNvSpPr/>
          <p:nvPr/>
        </p:nvSpPr>
        <p:spPr>
          <a:xfrm>
            <a:off x="296138" y="548680"/>
            <a:ext cx="3555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32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적성평가 실시 대학 </a:t>
            </a:r>
            <a:endParaRPr lang="ko-KR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51520" y="734433"/>
            <a:ext cx="32403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ko-KR" altLang="en-US" sz="36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수시 지원 요령 </a:t>
            </a:r>
            <a:endParaRPr lang="en-US" altLang="ko-KR" sz="3600" b="1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993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44016" y="1412777"/>
          <a:ext cx="8892480" cy="5112568"/>
        </p:xfrm>
        <a:graphic>
          <a:graphicData uri="http://schemas.openxmlformats.org/drawingml/2006/table">
            <a:tbl>
              <a:tblPr/>
              <a:tblGrid>
                <a:gridCol w="1884000"/>
                <a:gridCol w="7008480"/>
              </a:tblGrid>
              <a:tr h="850591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판단 </a:t>
                      </a:r>
                      <a:r>
                        <a:rPr lang="ko-KR" altLang="en-US" sz="2000" b="1" dirty="0">
                          <a:latin typeface="휴먼모음T" pitchFamily="18" charset="-127"/>
                          <a:ea typeface="휴먼모음T" pitchFamily="18" charset="-127"/>
                        </a:rPr>
                        <a:t>기준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우선 </a:t>
                      </a:r>
                      <a:r>
                        <a:rPr lang="ko-KR" altLang="en-US" sz="2000" b="1" dirty="0">
                          <a:latin typeface="휴먼모음T" pitchFamily="18" charset="-127"/>
                          <a:ea typeface="휴먼모음T" pitchFamily="18" charset="-127"/>
                        </a:rPr>
                        <a:t>지원 순위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393"/>
                    </a:solidFill>
                  </a:tcPr>
                </a:tc>
              </a:tr>
              <a:tr h="16210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학생부 </a:t>
                      </a:r>
                      <a:r>
                        <a:rPr lang="en-US" altLang="ko-KR" sz="2000" b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&gt; </a:t>
                      </a:r>
                      <a:r>
                        <a:rPr lang="ko-KR" altLang="en-US" sz="2000" b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수능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수시모집：학생부 중심 전형 우선 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지원</a:t>
                      </a:r>
                      <a:r>
                        <a:rPr lang="en-US" altLang="ko-KR" sz="20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</a:p>
                    <a:p>
                      <a:pPr marL="20320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   </a:t>
                      </a:r>
                      <a:r>
                        <a:rPr lang="ko-KR" altLang="en-US" sz="2000" b="0" dirty="0" err="1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비교과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성적에 따라 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입학사정관제전형 고려</a:t>
                      </a:r>
                      <a:endParaRPr lang="en-US" altLang="ko-KR" sz="2000" b="0" dirty="0" smtClean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20320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   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대학별고사 </a:t>
                      </a: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유형 및 수능최저학력기준이 유사한 대학 지원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10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학생부 </a:t>
                      </a:r>
                      <a:r>
                        <a:rPr lang="en-US" altLang="ko-KR" sz="20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&lt; </a:t>
                      </a: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수능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수시모집：학생부 반영비율이 낮거나 수능최저학력기준이 높은 </a:t>
                      </a:r>
                      <a:endParaRPr lang="en-US" altLang="ko-KR" sz="2000" b="0" dirty="0" smtClean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20320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      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대학 지원</a:t>
                      </a:r>
                      <a:r>
                        <a:rPr lang="en-US" altLang="ko-KR" sz="2000" b="0" baseline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/ 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수시</a:t>
                      </a:r>
                      <a:r>
                        <a:rPr lang="en-US" altLang="ko-KR" sz="20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차 적극 지원</a:t>
                      </a:r>
                    </a:p>
                    <a:p>
                      <a:pPr marL="20320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정시모집：수능 </a:t>
                      </a:r>
                      <a:r>
                        <a:rPr lang="en-US" altLang="ko-KR" sz="20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100%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전형 </a:t>
                      </a:r>
                      <a:r>
                        <a:rPr lang="en-US" altLang="ko-KR" sz="20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/ 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수능우선선발 </a:t>
                      </a: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고려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9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학생부 ≒ 수능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수시</a:t>
                      </a:r>
                      <a:r>
                        <a:rPr lang="en-US" altLang="ko-KR" sz="20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차와 수시</a:t>
                      </a:r>
                      <a:r>
                        <a:rPr lang="en-US" altLang="ko-KR" sz="20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r>
                        <a:rPr lang="en-US" altLang="ko-KR" sz="20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정시모집 지원의 균형 유지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197" name="제목 7"/>
          <p:cNvSpPr>
            <a:spLocks noGrp="1"/>
          </p:cNvSpPr>
          <p:nvPr>
            <p:ph type="title" idx="4294967295"/>
          </p:nvPr>
        </p:nvSpPr>
        <p:spPr>
          <a:xfrm>
            <a:off x="0" y="476672"/>
            <a:ext cx="8229600" cy="922338"/>
          </a:xfrm>
        </p:spPr>
        <p:txBody>
          <a:bodyPr>
            <a:normAutofit/>
          </a:bodyPr>
          <a:lstStyle/>
          <a:p>
            <a:r>
              <a:rPr lang="ko-KR" altLang="en-US" sz="32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언어영역 문제 수 및 배점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07504" y="1268760"/>
          <a:ext cx="8823694" cy="5328593"/>
        </p:xfrm>
        <a:graphic>
          <a:graphicData uri="http://schemas.openxmlformats.org/drawingml/2006/table">
            <a:tbl>
              <a:tblPr/>
              <a:tblGrid>
                <a:gridCol w="657385"/>
                <a:gridCol w="685051"/>
                <a:gridCol w="447477"/>
                <a:gridCol w="508967"/>
                <a:gridCol w="390431"/>
                <a:gridCol w="478100"/>
                <a:gridCol w="478100"/>
                <a:gridCol w="478100"/>
                <a:gridCol w="478100"/>
                <a:gridCol w="478100"/>
                <a:gridCol w="537862"/>
                <a:gridCol w="575015"/>
                <a:gridCol w="548888"/>
                <a:gridCol w="351874"/>
                <a:gridCol w="610457"/>
                <a:gridCol w="580247"/>
                <a:gridCol w="539540"/>
              </a:tblGrid>
              <a:tr h="411383">
                <a:tc rowSpan="3"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구분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듣기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쓰기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읽기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합계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</a:tr>
              <a:tr h="411383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 err="1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비문학</a:t>
                      </a:r>
                      <a:endParaRPr lang="ko-KR" altLang="en-US" sz="1800" b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문학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40001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인문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사회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과학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기술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언어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예술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현대시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고전시가</a:t>
                      </a:r>
                      <a:endParaRPr lang="ko-KR" altLang="en-US" sz="1800" b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수필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극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현대</a:t>
                      </a:r>
                      <a:endParaRPr lang="en-US" altLang="ko-KR" sz="1800" b="0" dirty="0" smtClean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소설</a:t>
                      </a:r>
                      <a:endParaRPr lang="ko-KR" altLang="en-US" sz="1800" b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고전</a:t>
                      </a:r>
                      <a:endParaRPr lang="en-US" altLang="ko-KR" sz="1800" b="0" dirty="0" smtClean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소설</a:t>
                      </a:r>
                      <a:endParaRPr lang="ko-KR" altLang="en-US" sz="1800" b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1547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2013 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  <a:r>
                        <a:rPr lang="ko-KR" altLang="en-US" sz="16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월 </a:t>
                      </a:r>
                      <a:r>
                        <a:rPr lang="ko-KR" altLang="en-US" sz="1600" b="0" dirty="0" err="1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모평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dirty="0" err="1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문제수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50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6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배점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9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15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8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9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FF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12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8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7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합계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  <a:r>
                        <a:rPr lang="ko-KR" alt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지문 </a:t>
                      </a:r>
                      <a:r>
                        <a:rPr lang="en-US" altLang="ko-KR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21</a:t>
                      </a:r>
                      <a:r>
                        <a:rPr lang="ko-KR" alt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문제 </a:t>
                      </a:r>
                      <a:r>
                        <a:rPr lang="en-US" altLang="ko-KR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43</a:t>
                      </a:r>
                      <a:r>
                        <a:rPr lang="ko-KR" alt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점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</a:t>
                      </a:r>
                      <a:r>
                        <a:rPr lang="ko-KR" alt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지문 </a:t>
                      </a:r>
                      <a:r>
                        <a:rPr lang="en-US" altLang="ko-KR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17</a:t>
                      </a:r>
                      <a:r>
                        <a:rPr lang="ko-KR" alt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문제 </a:t>
                      </a:r>
                      <a:r>
                        <a:rPr lang="en-US" altLang="ko-KR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33</a:t>
                      </a:r>
                      <a:r>
                        <a:rPr lang="ko-KR" alt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점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47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2012</a:t>
                      </a:r>
                      <a:endParaRPr lang="ko-KR" altLang="en-US" sz="1600" b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수능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dirty="0" err="1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문제수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50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6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배점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9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15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8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8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8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13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8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7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합계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  <a:r>
                        <a:rPr lang="ko-KR" alt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지문 </a:t>
                      </a:r>
                      <a:r>
                        <a:rPr lang="en-US" altLang="ko-KR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21</a:t>
                      </a:r>
                      <a:r>
                        <a:rPr lang="ko-KR" alt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문제 </a:t>
                      </a:r>
                      <a:r>
                        <a:rPr lang="en-US" altLang="ko-KR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42</a:t>
                      </a:r>
                      <a:r>
                        <a:rPr lang="ko-KR" alt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점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</a:t>
                      </a:r>
                      <a:r>
                        <a:rPr lang="ko-KR" alt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지문 </a:t>
                      </a:r>
                      <a:r>
                        <a:rPr lang="en-US" altLang="ko-KR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17</a:t>
                      </a:r>
                      <a:r>
                        <a:rPr lang="ko-KR" alt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문제 </a:t>
                      </a:r>
                      <a:r>
                        <a:rPr lang="en-US" altLang="ko-KR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34</a:t>
                      </a:r>
                      <a:r>
                        <a:rPr lang="ko-KR" altLang="en-US" sz="18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점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3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51520" y="652701"/>
            <a:ext cx="4464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ko-KR" altLang="en-US" sz="36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수시 지원 포트폴리오</a:t>
            </a:r>
            <a:endParaRPr lang="en-US" altLang="ko-KR" sz="3600" b="1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251520" y="1268760"/>
          <a:ext cx="8640960" cy="5474088"/>
        </p:xfrm>
        <a:graphic>
          <a:graphicData uri="http://schemas.openxmlformats.org/drawingml/2006/table">
            <a:tbl>
              <a:tblPr/>
              <a:tblGrid>
                <a:gridCol w="2808312"/>
                <a:gridCol w="504056"/>
                <a:gridCol w="2592288"/>
                <a:gridCol w="2736304"/>
              </a:tblGrid>
              <a:tr h="364298">
                <a:tc rowSpan="3">
                  <a:txBody>
                    <a:bodyPr/>
                    <a:lstStyle/>
                    <a:p>
                      <a:r>
                        <a:rPr lang="ko-KR" altLang="en-US" sz="18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  정시모집 </a:t>
                      </a:r>
                      <a:r>
                        <a:rPr lang="ko-KR" altLang="en-US" sz="1800" b="1" dirty="0">
                          <a:latin typeface="휴먼모음T" pitchFamily="18" charset="-127"/>
                          <a:ea typeface="휴먼모음T" pitchFamily="18" charset="-127"/>
                        </a:rPr>
                        <a:t>가능 수준</a:t>
                      </a:r>
                    </a:p>
                  </a:txBody>
                  <a:tcPr marL="89978" marR="89978" marT="44989" marB="449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39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ko-KR" altLang="en-US" sz="18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수시모집 </a:t>
                      </a:r>
                      <a:r>
                        <a:rPr lang="ko-KR" altLang="en-US" sz="1800" b="1" dirty="0">
                          <a:latin typeface="휴먼모음T" pitchFamily="18" charset="-127"/>
                          <a:ea typeface="휴먼모음T" pitchFamily="18" charset="-127"/>
                        </a:rPr>
                        <a:t>지원</a:t>
                      </a:r>
                    </a:p>
                  </a:txBody>
                  <a:tcPr marL="89978" marR="89978" marT="44989" marB="449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39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79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ko-KR" altLang="en-US" sz="18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적정</a:t>
                      </a:r>
                      <a:endParaRPr lang="ko-KR" altLang="en-US" sz="18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89978" marR="89978" marT="44989" marB="449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393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ko-KR" altLang="en-US" sz="18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                상향 </a:t>
                      </a:r>
                      <a:r>
                        <a:rPr lang="ko-KR" altLang="en-US" sz="1800" b="1" dirty="0">
                          <a:latin typeface="휴먼모음T" pitchFamily="18" charset="-127"/>
                          <a:ea typeface="휴먼모음T" pitchFamily="18" charset="-127"/>
                        </a:rPr>
                        <a:t>지원</a:t>
                      </a:r>
                    </a:p>
                  </a:txBody>
                  <a:tcPr marL="89978" marR="89978" marT="44989" marB="449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39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675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8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       상향</a:t>
                      </a:r>
                      <a:endParaRPr lang="ko-KR" altLang="en-US" sz="18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89978" marR="89978" marT="44989" marB="449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3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8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      과도상향</a:t>
                      </a:r>
                      <a:endParaRPr lang="ko-KR" altLang="en-US" sz="18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89978" marR="89978" marT="44989" marB="449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393"/>
                    </a:solidFill>
                  </a:tcPr>
                </a:tc>
              </a:tr>
              <a:tr h="3839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서울대</a:t>
                      </a:r>
                    </a:p>
                  </a:txBody>
                  <a:tcPr marL="89978" marR="89978" marT="44989" marB="449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 err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좌동</a:t>
                      </a:r>
                      <a:endParaRPr lang="ko-KR" altLang="en-US" sz="1800" b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89978" marR="89978" marT="44989" marB="449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서울대</a:t>
                      </a:r>
                    </a:p>
                  </a:txBody>
                  <a:tcPr marL="89978" marR="89978" marT="44989" marB="449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39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연세대</a:t>
                      </a:r>
                      <a:r>
                        <a:rPr lang="en-US" altLang="ko-KR" sz="18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고려대</a:t>
                      </a:r>
                    </a:p>
                  </a:txBody>
                  <a:tcPr marL="89978" marR="89978" marT="44989" marB="449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서울대</a:t>
                      </a:r>
                    </a:p>
                  </a:txBody>
                  <a:tcPr marL="89978" marR="89978" marT="44989" marB="449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34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서강대</a:t>
                      </a:r>
                      <a:r>
                        <a:rPr lang="en-US" altLang="ko-KR" sz="18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성균관대</a:t>
                      </a:r>
                      <a:r>
                        <a:rPr lang="en-US" altLang="ko-KR" sz="18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한양대</a:t>
                      </a:r>
                      <a:endParaRPr lang="ko-KR" altLang="en-US" sz="1800" b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89978" marR="89978" marT="44989" marB="449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연세대</a:t>
                      </a:r>
                      <a:r>
                        <a:rPr lang="en-US" altLang="ko-KR" sz="18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고려대</a:t>
                      </a:r>
                    </a:p>
                  </a:txBody>
                  <a:tcPr marL="89978" marR="89978" marT="44989" marB="449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099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중앙대</a:t>
                      </a: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경희대</a:t>
                      </a: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한국외대</a:t>
                      </a: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서울시립대</a:t>
                      </a: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</a:t>
                      </a: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이화여대</a:t>
                      </a:r>
                      <a:endParaRPr lang="ko-KR" altLang="en-US" sz="1800" b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89978" marR="89978" marT="44989" marB="449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서강대</a:t>
                      </a:r>
                      <a:r>
                        <a:rPr lang="en-US" altLang="ko-KR" sz="18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성균관대</a:t>
                      </a:r>
                      <a:r>
                        <a:rPr lang="en-US" altLang="ko-KR" sz="18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한양대</a:t>
                      </a:r>
                      <a:endParaRPr lang="ko-KR" altLang="en-US" sz="1800" b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89978" marR="89978" marT="44989" marB="449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연세대</a:t>
                      </a:r>
                      <a:r>
                        <a:rPr lang="en-US" altLang="ko-KR" sz="18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고려대</a:t>
                      </a:r>
                    </a:p>
                  </a:txBody>
                  <a:tcPr marL="89978" marR="89978" marT="44989" marB="449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건국대</a:t>
                      </a:r>
                      <a:r>
                        <a:rPr lang="en-US" altLang="ko-KR" sz="18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동국대</a:t>
                      </a: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</a:p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홍익대</a:t>
                      </a: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</a:t>
                      </a:r>
                      <a:r>
                        <a:rPr lang="en-US" altLang="ko-KR" sz="1800" b="0" baseline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숙명여대</a:t>
                      </a:r>
                      <a:endParaRPr lang="ko-KR" altLang="en-US" sz="1800" b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89978" marR="89978" marT="44989" marB="449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중앙대</a:t>
                      </a: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경희대</a:t>
                      </a: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한국외대</a:t>
                      </a: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서울시립대</a:t>
                      </a: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이화여대</a:t>
                      </a:r>
                      <a:endParaRPr lang="ko-KR" altLang="en-US" sz="1800" b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89978" marR="89978" marT="44989" marB="449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서강대</a:t>
                      </a: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</a:t>
                      </a:r>
                      <a:r>
                        <a:rPr lang="en-US" altLang="ko-KR" sz="1800" b="0" baseline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성균관대</a:t>
                      </a: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한양대</a:t>
                      </a:r>
                    </a:p>
                  </a:txBody>
                  <a:tcPr marL="89978" marR="89978" marT="44989" marB="449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7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인하대</a:t>
                      </a: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아주대</a:t>
                      </a:r>
                      <a:endParaRPr lang="en-US" altLang="ko-KR" sz="1800" b="0" dirty="0" smtClean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단국대</a:t>
                      </a: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숭실대</a:t>
                      </a: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endParaRPr lang="ko-KR" altLang="en-US" sz="1800" b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89978" marR="89978" marT="44989" marB="449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건국대</a:t>
                      </a: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동국대</a:t>
                      </a: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홍익대</a:t>
                      </a: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숙명여대</a:t>
                      </a:r>
                      <a:endParaRPr lang="ko-KR" altLang="en-US" sz="1800" b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89978" marR="89978" marT="44989" marB="449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중앙대</a:t>
                      </a: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경희대</a:t>
                      </a: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한국외대</a:t>
                      </a: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서울시립대</a:t>
                      </a: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이화여대</a:t>
                      </a:r>
                      <a:endParaRPr lang="ko-KR" altLang="en-US" sz="1800" b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89978" marR="89978" marT="44989" marB="4498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51520" y="1482381"/>
          <a:ext cx="8568952" cy="4686975"/>
        </p:xfrm>
        <a:graphic>
          <a:graphicData uri="http://schemas.openxmlformats.org/drawingml/2006/table">
            <a:tbl>
              <a:tblPr/>
              <a:tblGrid>
                <a:gridCol w="1285162"/>
                <a:gridCol w="1523150"/>
                <a:gridCol w="1152128"/>
                <a:gridCol w="1512168"/>
                <a:gridCol w="1368152"/>
                <a:gridCol w="1728192"/>
              </a:tblGrid>
              <a:tr h="755004">
                <a:tc rowSpan="2" gridSpan="2">
                  <a:txBody>
                    <a:bodyPr/>
                    <a:lstStyle/>
                    <a:p>
                      <a:r>
                        <a:rPr lang="ko-KR" altLang="en-US" sz="2400" dirty="0" smtClean="0">
                          <a:latin typeface="휴먼모음T" pitchFamily="18" charset="-127"/>
                          <a:ea typeface="휴먼모음T" pitchFamily="18" charset="-127"/>
                        </a:rPr>
                        <a:t>        구 </a:t>
                      </a:r>
                      <a:r>
                        <a:rPr lang="ko-KR" altLang="en-US" sz="2400" dirty="0">
                          <a:latin typeface="휴먼모음T" pitchFamily="18" charset="-127"/>
                          <a:ea typeface="휴먼모음T" pitchFamily="18" charset="-127"/>
                        </a:rPr>
                        <a:t>분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39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ko-KR" altLang="en-US" sz="2400" dirty="0" smtClean="0">
                          <a:latin typeface="휴먼모음T" pitchFamily="18" charset="-127"/>
                          <a:ea typeface="휴먼모음T" pitchFamily="18" charset="-127"/>
                        </a:rPr>
                        <a:t> 난이도</a:t>
                      </a:r>
                      <a:endParaRPr lang="ko-KR" altLang="en-US" sz="240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39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ko-KR" altLang="en-US" sz="2400" dirty="0">
                          <a:latin typeface="휴먼모음T" pitchFamily="18" charset="-127"/>
                          <a:ea typeface="휴먼모음T" pitchFamily="18" charset="-127"/>
                        </a:rPr>
                        <a:t>수능 영역별 등급에 따른 학습 비중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39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31571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>
                          <a:latin typeface="휴먼모음T" pitchFamily="18" charset="-127"/>
                          <a:ea typeface="휴먼모음T" pitchFamily="18" charset="-127"/>
                        </a:rPr>
                        <a:t>1~2</a:t>
                      </a:r>
                      <a:r>
                        <a:rPr lang="ko-KR" altLang="en-US" sz="2400" dirty="0">
                          <a:latin typeface="휴먼모음T" pitchFamily="18" charset="-127"/>
                          <a:ea typeface="휴먼모음T" pitchFamily="18" charset="-127"/>
                        </a:rPr>
                        <a:t>등급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>
                          <a:latin typeface="휴먼모음T" pitchFamily="18" charset="-127"/>
                          <a:ea typeface="휴먼모음T" pitchFamily="18" charset="-127"/>
                        </a:rPr>
                        <a:t>3~4</a:t>
                      </a:r>
                      <a:r>
                        <a:rPr lang="ko-KR" altLang="en-US" sz="2400" dirty="0">
                          <a:latin typeface="휴먼모음T" pitchFamily="18" charset="-127"/>
                          <a:ea typeface="휴먼모음T" pitchFamily="18" charset="-127"/>
                        </a:rPr>
                        <a:t>등급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>
                          <a:latin typeface="휴먼모음T" pitchFamily="18" charset="-127"/>
                          <a:ea typeface="휴먼모음T" pitchFamily="18" charset="-127"/>
                        </a:rPr>
                        <a:t>5</a:t>
                      </a:r>
                      <a:r>
                        <a:rPr lang="ko-KR" altLang="en-US" sz="2400" dirty="0">
                          <a:latin typeface="휴먼모음T" pitchFamily="18" charset="-127"/>
                          <a:ea typeface="휴먼모음T" pitchFamily="18" charset="-127"/>
                        </a:rPr>
                        <a:t>등급 이하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393"/>
                    </a:solidFill>
                  </a:tcPr>
                </a:tc>
              </a:tr>
              <a:tr h="63602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학생부</a:t>
                      </a:r>
                      <a:r>
                        <a:rPr lang="en-US" altLang="ko-KR" sz="24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24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교과</a:t>
                      </a:r>
                      <a:r>
                        <a:rPr lang="en-US" altLang="ko-KR" sz="24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하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20%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30%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30%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2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대학수학능력시험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중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60%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60%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70%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2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대학별</a:t>
                      </a:r>
                      <a:endParaRPr lang="en-US" altLang="ko-KR" sz="2400" dirty="0" smtClean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고사</a:t>
                      </a:r>
                      <a:endParaRPr lang="ko-KR" altLang="en-US" sz="24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면접고사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상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20%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10%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논술고사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상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360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적성검사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중하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251520" y="622429"/>
            <a:ext cx="7635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ko-KR" altLang="en-US" sz="36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수능 등급에 따른 전형 </a:t>
            </a:r>
            <a:r>
              <a:rPr lang="ko-KR" altLang="en-US" sz="3600" b="1" dirty="0" err="1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요소별</a:t>
            </a:r>
            <a:r>
              <a:rPr lang="ko-KR" altLang="en-US" sz="36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 학습비중 </a:t>
            </a:r>
            <a:endParaRPr lang="en-US" altLang="ko-KR" sz="3600" b="1" dirty="0">
              <a:solidFill>
                <a:srgbClr val="0000FF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95536" y="590417"/>
            <a:ext cx="48965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ko-KR" altLang="en-US" sz="3600" b="1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시기별 영역별 학습 비중</a:t>
            </a:r>
            <a:endParaRPr lang="en-US" altLang="ko-KR" sz="3600" b="1" dirty="0">
              <a:solidFill>
                <a:srgbClr val="0000FF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301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301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79512" y="1628800"/>
          <a:ext cx="8640958" cy="3939970"/>
        </p:xfrm>
        <a:graphic>
          <a:graphicData uri="http://schemas.openxmlformats.org/drawingml/2006/table">
            <a:tbl>
              <a:tblPr/>
              <a:tblGrid>
                <a:gridCol w="1993918"/>
                <a:gridCol w="1107840"/>
                <a:gridCol w="1107840"/>
                <a:gridCol w="1107840"/>
                <a:gridCol w="1107840"/>
                <a:gridCol w="1107840"/>
                <a:gridCol w="1107840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800" b="1" dirty="0">
                          <a:latin typeface="휴먼모음T" pitchFamily="18" charset="-127"/>
                          <a:ea typeface="휴먼모음T" pitchFamily="18" charset="-127"/>
                        </a:rPr>
                        <a:t>구 분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39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latin typeface="휴먼모음T" pitchFamily="18" charset="-127"/>
                          <a:ea typeface="휴먼모음T" pitchFamily="18" charset="-127"/>
                        </a:rPr>
                        <a:t>6~7</a:t>
                      </a:r>
                      <a:r>
                        <a:rPr lang="ko-KR" altLang="en-US" sz="2800" b="1" dirty="0">
                          <a:latin typeface="휴먼모음T" pitchFamily="18" charset="-127"/>
                          <a:ea typeface="휴먼모음T" pitchFamily="18" charset="-127"/>
                        </a:rPr>
                        <a:t>月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39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2800" b="1" dirty="0">
                          <a:latin typeface="휴먼모음T" pitchFamily="18" charset="-127"/>
                          <a:ea typeface="휴먼모음T" pitchFamily="18" charset="-127"/>
                        </a:rPr>
                        <a:t>여름방학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39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latin typeface="휴먼모음T" pitchFamily="18" charset="-127"/>
                          <a:ea typeface="휴먼모음T" pitchFamily="18" charset="-127"/>
                        </a:rPr>
                        <a:t>9~11</a:t>
                      </a:r>
                      <a:r>
                        <a:rPr lang="ko-KR" altLang="en-US" sz="2800" b="1" dirty="0">
                          <a:latin typeface="휴먼모음T" pitchFamily="18" charset="-127"/>
                          <a:ea typeface="휴먼모음T" pitchFamily="18" charset="-127"/>
                        </a:rPr>
                        <a:t>月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39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5791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학습 비중</a:t>
                      </a:r>
                      <a:r>
                        <a:rPr lang="en-US" altLang="ko-KR" sz="2800" b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(%)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언수외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탐구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언수외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탐구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0" dirty="0" err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언수외</a:t>
                      </a:r>
                      <a:endParaRPr lang="ko-KR" altLang="en-US" sz="2800" b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탐구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9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800" b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80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800" b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800" b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60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800" b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40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8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70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800" b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30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04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9"/>
          <p:cNvGrpSpPr>
            <a:grpSpLocks/>
          </p:cNvGrpSpPr>
          <p:nvPr/>
        </p:nvGrpSpPr>
        <p:grpSpPr bwMode="auto">
          <a:xfrm>
            <a:off x="504056" y="1074415"/>
            <a:ext cx="7884368" cy="5594945"/>
            <a:chOff x="249" y="574"/>
            <a:chExt cx="5400" cy="3568"/>
          </a:xfrm>
        </p:grpSpPr>
        <p:sp>
          <p:nvSpPr>
            <p:cNvPr id="46084" name="AutoShape 8"/>
            <p:cNvSpPr>
              <a:spLocks noChangeArrowheads="1"/>
            </p:cNvSpPr>
            <p:nvPr/>
          </p:nvSpPr>
          <p:spPr bwMode="auto">
            <a:xfrm>
              <a:off x="340" y="2069"/>
              <a:ext cx="4763" cy="1951"/>
            </a:xfrm>
            <a:prstGeom prst="roundRect">
              <a:avLst>
                <a:gd name="adj" fmla="val 4769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6085" name="AutoShape 7"/>
            <p:cNvSpPr>
              <a:spLocks noChangeArrowheads="1"/>
            </p:cNvSpPr>
            <p:nvPr/>
          </p:nvSpPr>
          <p:spPr bwMode="auto">
            <a:xfrm>
              <a:off x="369" y="663"/>
              <a:ext cx="4718" cy="1316"/>
            </a:xfrm>
            <a:prstGeom prst="roundRect">
              <a:avLst>
                <a:gd name="adj" fmla="val 5093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46086" name="그림 10" descr="새로운망각곡선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9" y="574"/>
              <a:ext cx="5400" cy="3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직사각형 6"/>
          <p:cNvSpPr/>
          <p:nvPr/>
        </p:nvSpPr>
        <p:spPr>
          <a:xfrm>
            <a:off x="611560" y="476672"/>
            <a:ext cx="39709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sz="30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공부 </a:t>
            </a:r>
            <a:r>
              <a:rPr kumimoji="0" lang="en-US" altLang="ko-KR" sz="30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= </a:t>
            </a:r>
            <a:r>
              <a:rPr kumimoji="0" lang="ko-KR" altLang="en-US" sz="30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학</a:t>
            </a:r>
            <a:r>
              <a:rPr kumimoji="0" lang="en-US" altLang="ko-KR" sz="30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kumimoji="0" lang="ko-KR" altLang="en-US" sz="30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學</a:t>
            </a:r>
            <a:r>
              <a:rPr kumimoji="0" lang="en-US" altLang="ko-KR" sz="30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) + </a:t>
            </a:r>
            <a:r>
              <a:rPr kumimoji="0" lang="ko-KR" altLang="en-US" sz="3000" b="1" dirty="0" err="1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습</a:t>
            </a:r>
            <a:r>
              <a:rPr kumimoji="0" lang="en-US" altLang="ko-KR" sz="30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kumimoji="0" lang="ko-KR" altLang="en-US" sz="3000" b="1" dirty="0" err="1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習</a:t>
            </a:r>
            <a:r>
              <a:rPr kumimoji="0" lang="en-US" altLang="ko-KR" sz="30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3000" dirty="0">
              <a:solidFill>
                <a:srgbClr val="0000FF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0" descr="cau_logo_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19050"/>
            <a:ext cx="857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44036" name="_x94845264" descr="EMB000005384a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-27384"/>
            <a:ext cx="9108504" cy="683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505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506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5061" name="제목 7"/>
          <p:cNvSpPr>
            <a:spLocks noGrp="1"/>
          </p:cNvSpPr>
          <p:nvPr>
            <p:ph type="title" idx="4294967295"/>
          </p:nvPr>
        </p:nvSpPr>
        <p:spPr>
          <a:xfrm>
            <a:off x="0" y="476250"/>
            <a:ext cx="4716016" cy="909638"/>
          </a:xfrm>
        </p:spPr>
        <p:txBody>
          <a:bodyPr>
            <a:normAutofit/>
          </a:bodyPr>
          <a:lstStyle/>
          <a:p>
            <a:r>
              <a:rPr lang="ko-KR" altLang="en-US" sz="36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수험생 여름 잘</a:t>
            </a:r>
            <a:r>
              <a:rPr lang="en-US" altLang="ko-KR" sz="36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~</a:t>
            </a:r>
            <a:r>
              <a:rPr lang="ko-KR" altLang="en-US" sz="36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나기</a:t>
            </a:r>
          </a:p>
        </p:txBody>
      </p:sp>
      <p:sp>
        <p:nvSpPr>
          <p:cNvPr id="45062" name="내용 개체 틀 8"/>
          <p:cNvSpPr>
            <a:spLocks noGrp="1"/>
          </p:cNvSpPr>
          <p:nvPr>
            <p:ph idx="4294967295"/>
          </p:nvPr>
        </p:nvSpPr>
        <p:spPr>
          <a:xfrm>
            <a:off x="0" y="1530350"/>
            <a:ext cx="8229600" cy="5139010"/>
          </a:xfrm>
        </p:spPr>
        <p:txBody>
          <a:bodyPr>
            <a:noAutofit/>
          </a:bodyPr>
          <a:lstStyle/>
          <a:p>
            <a:r>
              <a:rPr lang="ko-KR" altLang="en-US" sz="3600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여름 공부 습관 수능까지 </a:t>
            </a:r>
            <a:endParaRPr lang="en-US" altLang="ko-KR" sz="3600" dirty="0" smtClean="0">
              <a:solidFill>
                <a:srgbClr val="FF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>
              <a:buFontTx/>
              <a:buChar char="-"/>
            </a:pPr>
            <a:r>
              <a:rPr lang="ko-KR" altLang="en-US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수능시간에 맞춘 생활 습관 기르기</a:t>
            </a:r>
            <a:endParaRPr lang="en-US" altLang="ko-KR" sz="3200" dirty="0" smtClean="0">
              <a:solidFill>
                <a:srgbClr val="0000FF"/>
              </a:solidFill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3600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건강 관리 철저</a:t>
            </a:r>
            <a:endParaRPr lang="en-US" altLang="ko-KR" sz="3600" dirty="0" smtClean="0">
              <a:solidFill>
                <a:srgbClr val="FF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>
              <a:buFontTx/>
              <a:buChar char="-"/>
            </a:pPr>
            <a:r>
              <a:rPr lang="ko-KR" altLang="en-US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에어컨 </a:t>
            </a:r>
            <a:r>
              <a:rPr lang="en-US" altLang="ko-KR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26</a:t>
            </a:r>
            <a:r>
              <a:rPr lang="ko-KR" altLang="en-US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도</a:t>
            </a:r>
            <a:r>
              <a:rPr lang="en-US" altLang="ko-KR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 </a:t>
            </a:r>
          </a:p>
          <a:p>
            <a:pPr>
              <a:buFontTx/>
              <a:buChar char="-"/>
            </a:pPr>
            <a:r>
              <a:rPr lang="en-US" altLang="ko-KR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30</a:t>
            </a:r>
            <a:r>
              <a:rPr lang="ko-KR" altLang="en-US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분 정도의 운동 후 </a:t>
            </a:r>
            <a:r>
              <a:rPr lang="en-US" altLang="ko-KR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36~37</a:t>
            </a:r>
            <a:r>
              <a:rPr lang="ko-KR" altLang="en-US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도 물로 샤워</a:t>
            </a:r>
            <a:endParaRPr lang="en-US" altLang="ko-KR" sz="3200" dirty="0" smtClean="0">
              <a:solidFill>
                <a:srgbClr val="0000FF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r>
              <a:rPr lang="ko-KR" altLang="en-US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식중독 주의</a:t>
            </a:r>
            <a:endParaRPr lang="en-US" altLang="ko-KR" sz="3200" dirty="0" smtClean="0">
              <a:solidFill>
                <a:srgbClr val="0000FF"/>
              </a:solidFill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3600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잘 먹고 잘 자자</a:t>
            </a:r>
            <a:endParaRPr lang="en-US" altLang="ko-KR" sz="3600" dirty="0" smtClean="0">
              <a:solidFill>
                <a:srgbClr val="FF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>
              <a:buFont typeface="Arial" charset="0"/>
              <a:buNone/>
            </a:pPr>
            <a:r>
              <a:rPr lang="en-US" altLang="ko-KR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-</a:t>
            </a:r>
            <a:r>
              <a:rPr lang="ko-KR" altLang="en-US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무기력증에 좋은 음식</a:t>
            </a:r>
            <a:r>
              <a:rPr lang="en-US" altLang="ko-KR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매실</a:t>
            </a:r>
            <a:r>
              <a:rPr lang="en-US" altLang="ko-KR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석류</a:t>
            </a:r>
            <a:r>
              <a:rPr lang="en-US" altLang="ko-KR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오미자</a:t>
            </a:r>
            <a:r>
              <a:rPr lang="en-US" altLang="ko-KR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귤 등</a:t>
            </a:r>
            <a:r>
              <a:rPr lang="en-US" altLang="ko-KR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>
              <a:buFont typeface="Arial" charset="0"/>
              <a:buNone/>
            </a:pPr>
            <a:r>
              <a:rPr lang="en-US" altLang="ko-KR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-</a:t>
            </a:r>
            <a:r>
              <a:rPr lang="ko-KR" altLang="en-US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누워서 깊숙하게 </a:t>
            </a:r>
            <a:r>
              <a:rPr lang="en-US" altLang="ko-KR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6</a:t>
            </a:r>
            <a:r>
              <a:rPr lang="ko-KR" altLang="en-US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시간 정도 자자</a:t>
            </a:r>
            <a:endParaRPr lang="en-US" altLang="ko-KR" sz="3200" dirty="0" smtClean="0">
              <a:solidFill>
                <a:srgbClr val="0000FF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506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1979712" y="4933032"/>
            <a:ext cx="5500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휴먼매직체" pitchFamily="18" charset="-127"/>
                <a:ea typeface="휴먼매직체" pitchFamily="18" charset="-127"/>
              </a:rPr>
              <a:t>매일매일 행복하세요</a:t>
            </a:r>
            <a:r>
              <a:rPr lang="en-US" altLang="ko-K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휴먼매직체" pitchFamily="18" charset="-127"/>
                <a:ea typeface="휴먼매직체" pitchFamily="18" charset="-127"/>
              </a:rPr>
              <a:t>!!</a:t>
            </a:r>
            <a:endParaRPr lang="ko-KR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47109" name="TextBox 5"/>
          <p:cNvSpPr txBox="1">
            <a:spLocks noChangeArrowheads="1"/>
          </p:cNvSpPr>
          <p:nvPr/>
        </p:nvSpPr>
        <p:spPr bwMode="auto">
          <a:xfrm>
            <a:off x="1979712" y="5581104"/>
            <a:ext cx="5500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휴먼모음T" pitchFamily="18" charset="-127"/>
                <a:ea typeface="휴먼모음T" pitchFamily="18" charset="-127"/>
              </a:rPr>
              <a:t>kslee111@hanmail.net</a:t>
            </a:r>
            <a:endParaRPr lang="ko-KR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59632" y="764704"/>
            <a:ext cx="70897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매직체" pitchFamily="18" charset="-127"/>
                <a:ea typeface="휴먼매직체" pitchFamily="18" charset="-127"/>
                <a:cs typeface="+mj-cs"/>
              </a:rPr>
              <a:t>감사합니다</a:t>
            </a:r>
          </a:p>
        </p:txBody>
      </p:sp>
      <p:pic>
        <p:nvPicPr>
          <p:cNvPr id="6" name="Picture 81" descr="C:\Documents and Settings\user\바탕 화면\대입설명회\강사진\사본 -이금수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20888"/>
            <a:ext cx="2952328" cy="2520280"/>
          </a:xfrm>
          <a:prstGeom prst="rect">
            <a:avLst/>
          </a:prstGeom>
          <a:noFill/>
          <a:ln w="38100"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</a:ln>
        </p:spPr>
      </p:pic>
      <p:grpSp>
        <p:nvGrpSpPr>
          <p:cNvPr id="8" name="그룹 7"/>
          <p:cNvGrpSpPr/>
          <p:nvPr/>
        </p:nvGrpSpPr>
        <p:grpSpPr>
          <a:xfrm>
            <a:off x="0" y="6336704"/>
            <a:ext cx="9144000" cy="548680"/>
            <a:chOff x="0" y="6336704"/>
            <a:chExt cx="9144000" cy="548680"/>
          </a:xfrm>
        </p:grpSpPr>
        <p:sp>
          <p:nvSpPr>
            <p:cNvPr id="9" name="직사각형 8"/>
            <p:cNvSpPr/>
            <p:nvPr/>
          </p:nvSpPr>
          <p:spPr>
            <a:xfrm>
              <a:off x="0" y="6336704"/>
              <a:ext cx="9144000" cy="5486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79512" y="6408712"/>
              <a:ext cx="33297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00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윤디자인웹고딕" pitchFamily="18" charset="-127"/>
                  <a:ea typeface="-윤디자인웹고딕" pitchFamily="18" charset="-127"/>
                </a:rPr>
                <a:t>2013 </a:t>
              </a:r>
              <a:r>
                <a:rPr lang="ko-KR" altLang="en-US" sz="200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윤디자인웹고딕" pitchFamily="18" charset="-127"/>
                  <a:ea typeface="-윤디자인웹고딕" pitchFamily="18" charset="-127"/>
                </a:rPr>
                <a:t>대학입시 정보설명회</a:t>
              </a:r>
              <a:endPara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윤디자인웹고딕" pitchFamily="18" charset="-127"/>
                <a:ea typeface="-윤디자인웹고딕" pitchFamily="18" charset="-127"/>
              </a:endParaRPr>
            </a:p>
          </p:txBody>
        </p:sp>
        <p:pic>
          <p:nvPicPr>
            <p:cNvPr id="11" name="Picture 2" descr="C:\Documents and Settings\user\바탕 화면\수시설명회\홈페이지 사용로고\tb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6436096"/>
              <a:ext cx="864096" cy="328872"/>
            </a:xfrm>
            <a:prstGeom prst="rect">
              <a:avLst/>
            </a:prstGeom>
            <a:noFill/>
          </p:spPr>
        </p:pic>
        <p:pic>
          <p:nvPicPr>
            <p:cNvPr id="12" name="Picture 3" descr="C:\Documents and Settings\user\바탕 화면\수시설명회\홈페이지 사용로고\사이트 사용2\hk_text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24127" y="6436096"/>
              <a:ext cx="1305983" cy="332656"/>
            </a:xfrm>
            <a:prstGeom prst="rect">
              <a:avLst/>
            </a:prstGeom>
            <a:noFill/>
          </p:spPr>
        </p:pic>
        <p:pic>
          <p:nvPicPr>
            <p:cNvPr id="13" name="Picture 3" descr="C:\Documents and Settings\user\바탕 화면\수시설명회\홈페이지 사용로고\사본 -한국교육컨설턴트협의회-로고 copy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68444" y="6348049"/>
              <a:ext cx="1796044" cy="46532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9221" name="제목 7"/>
          <p:cNvSpPr>
            <a:spLocks noGrp="1"/>
          </p:cNvSpPr>
          <p:nvPr>
            <p:ph type="title" idx="4294967295"/>
          </p:nvPr>
        </p:nvSpPr>
        <p:spPr>
          <a:xfrm>
            <a:off x="323528" y="548680"/>
            <a:ext cx="5651500" cy="1143000"/>
          </a:xfrm>
        </p:spPr>
        <p:txBody>
          <a:bodyPr>
            <a:normAutofit/>
          </a:bodyPr>
          <a:lstStyle/>
          <a:p>
            <a:r>
              <a:rPr lang="ko-KR" altLang="en-US" sz="36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언어영역 고난도 및 특이문제</a:t>
            </a:r>
          </a:p>
        </p:txBody>
      </p:sp>
      <p:sp>
        <p:nvSpPr>
          <p:cNvPr id="9222" name="내용 개체 틀 8"/>
          <p:cNvSpPr>
            <a:spLocks noGrp="1"/>
          </p:cNvSpPr>
          <p:nvPr>
            <p:ph idx="4294967295"/>
          </p:nvPr>
        </p:nvSpPr>
        <p:spPr>
          <a:xfrm>
            <a:off x="0" y="1844674"/>
            <a:ext cx="9144000" cy="4752677"/>
          </a:xfrm>
        </p:spPr>
        <p:txBody>
          <a:bodyPr>
            <a:noAutofit/>
          </a:bodyPr>
          <a:lstStyle/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고난도 문항 </a:t>
            </a:r>
            <a:r>
              <a:rPr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&lt;</a:t>
            </a:r>
            <a:r>
              <a:rPr lang="ko-KR" altLang="en-US" sz="3200" dirty="0" err="1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비문학</a:t>
            </a:r>
            <a:r>
              <a:rPr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-</a:t>
            </a:r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과학</a:t>
            </a:r>
            <a:r>
              <a:rPr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&gt; 25</a:t>
            </a:r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번</a:t>
            </a:r>
            <a:endParaRPr lang="en-US" altLang="ko-KR" sz="3200" dirty="0" smtClean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r>
              <a:rPr lang="ko-KR" altLang="en-US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일출에서 일몰까지의 </a:t>
            </a:r>
            <a:r>
              <a:rPr lang="en-US" altLang="ko-KR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‘</a:t>
            </a:r>
            <a:r>
              <a:rPr lang="ko-KR" altLang="en-US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잎</a:t>
            </a:r>
            <a:r>
              <a:rPr lang="en-US" altLang="ko-KR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’</a:t>
            </a:r>
            <a:r>
              <a:rPr lang="ko-KR" altLang="en-US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의 수분 퍼텐셜을 </a:t>
            </a:r>
            <a:endParaRPr lang="en-US" altLang="ko-KR" sz="3200" dirty="0" smtClean="0">
              <a:solidFill>
                <a:srgbClr val="0000FF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buNone/>
            </a:pPr>
            <a:r>
              <a:rPr lang="en-US" altLang="ko-KR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그래프로 적절하게 나타낸 것은</a:t>
            </a:r>
            <a:r>
              <a:rPr lang="en-US" altLang="ko-KR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?</a:t>
            </a:r>
          </a:p>
          <a:p>
            <a:pPr>
              <a:buFont typeface="Arial" charset="0"/>
              <a:buNone/>
            </a:pPr>
            <a:r>
              <a:rPr lang="en-US" altLang="ko-KR" sz="3200" dirty="0" smtClean="0">
                <a:solidFill>
                  <a:srgbClr val="00B050"/>
                </a:solidFill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3200" dirty="0" smtClean="0">
                <a:solidFill>
                  <a:srgbClr val="00B050"/>
                </a:solidFill>
                <a:latin typeface="휴먼모음T" pitchFamily="18" charset="-127"/>
                <a:ea typeface="휴먼모음T" pitchFamily="18" charset="-127"/>
              </a:rPr>
              <a:t>과학용어</a:t>
            </a:r>
            <a:r>
              <a:rPr lang="en-US" altLang="ko-KR" sz="3200" dirty="0" smtClean="0">
                <a:solidFill>
                  <a:srgbClr val="00B05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3200" dirty="0" smtClean="0">
                <a:solidFill>
                  <a:srgbClr val="00B050"/>
                </a:solidFill>
                <a:latin typeface="휴먼모음T" pitchFamily="18" charset="-127"/>
                <a:ea typeface="휴먼모음T" pitchFamily="18" charset="-127"/>
              </a:rPr>
              <a:t>각 정보 요소간의 관계에 대한 분석</a:t>
            </a:r>
            <a:r>
              <a:rPr lang="en-US" altLang="ko-KR" sz="3200" dirty="0" smtClean="0">
                <a:solidFill>
                  <a:srgbClr val="00B05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</a:p>
          <a:p>
            <a:pPr>
              <a:buFont typeface="Arial" charset="0"/>
              <a:buNone/>
            </a:pPr>
            <a:r>
              <a:rPr lang="ko-KR" altLang="en-US" sz="3200" dirty="0" smtClean="0">
                <a:solidFill>
                  <a:srgbClr val="00B050"/>
                </a:solidFill>
                <a:latin typeface="휴먼모음T" pitchFamily="18" charset="-127"/>
                <a:ea typeface="휴먼모음T" pitchFamily="18" charset="-127"/>
              </a:rPr>
              <a:t>  문장을 그래프로의 도식화</a:t>
            </a:r>
            <a:endParaRPr lang="en-US" altLang="ko-KR" sz="3200" dirty="0" smtClean="0">
              <a:solidFill>
                <a:srgbClr val="0000FF"/>
              </a:solidFill>
            </a:endParaRPr>
          </a:p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특이사항 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: &lt;</a:t>
            </a:r>
            <a:r>
              <a:rPr lang="ko-KR" altLang="en-US" sz="3200" dirty="0" err="1" smtClean="0">
                <a:latin typeface="휴먼모음T" pitchFamily="18" charset="-127"/>
                <a:ea typeface="휴먼모음T" pitchFamily="18" charset="-127"/>
              </a:rPr>
              <a:t>비문학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-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사회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&gt;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시사적인 내용</a:t>
            </a:r>
            <a:endParaRPr lang="en-US" altLang="ko-KR" sz="32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 typeface="Arial" charset="0"/>
              <a:buNone/>
            </a:pP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                       </a:t>
            </a:r>
            <a:r>
              <a:rPr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47~50</a:t>
            </a:r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번</a:t>
            </a:r>
            <a:endParaRPr lang="en-US" altLang="ko-KR" sz="3200" dirty="0" smtClean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r>
              <a:rPr lang="ko-KR" altLang="en-US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국회의원의 입법권 행사와 관련된 명령적 위임 방식과 자유 위임 방식을 다룬 내용 지문으로 선정</a:t>
            </a:r>
          </a:p>
        </p:txBody>
      </p:sp>
      <p:sp>
        <p:nvSpPr>
          <p:cNvPr id="922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245" name="제목 7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5508104" cy="863600"/>
          </a:xfrm>
        </p:spPr>
        <p:txBody>
          <a:bodyPr>
            <a:noAutofit/>
          </a:bodyPr>
          <a:lstStyle/>
          <a:p>
            <a:r>
              <a:rPr lang="ko-KR" altLang="en-US" sz="36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수리영역 문제 수 및 배점</a:t>
            </a:r>
          </a:p>
        </p:txBody>
      </p:sp>
      <p:sp>
        <p:nvSpPr>
          <p:cNvPr id="1024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179512" y="1124744"/>
          <a:ext cx="8856984" cy="3486912"/>
        </p:xfrm>
        <a:graphic>
          <a:graphicData uri="http://schemas.openxmlformats.org/drawingml/2006/table">
            <a:tbl>
              <a:tblPr/>
              <a:tblGrid>
                <a:gridCol w="970730"/>
                <a:gridCol w="549275"/>
                <a:gridCol w="630238"/>
                <a:gridCol w="403225"/>
                <a:gridCol w="412750"/>
                <a:gridCol w="622300"/>
                <a:gridCol w="517525"/>
                <a:gridCol w="515937"/>
                <a:gridCol w="517525"/>
                <a:gridCol w="404813"/>
                <a:gridCol w="460375"/>
                <a:gridCol w="460375"/>
                <a:gridCol w="517525"/>
                <a:gridCol w="517525"/>
                <a:gridCol w="403225"/>
                <a:gridCol w="404812"/>
                <a:gridCol w="548829"/>
              </a:tblGrid>
              <a:tr h="31691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수리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가형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수학 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I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수학 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II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기하와 벡터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적분과 통계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608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행렬과 그래프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지수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함수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와 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로그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함수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수열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수열의 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극한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방정식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과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부등식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삼각함수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함수의 극한과 연속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미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분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법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일차변환과 행렬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이차곡선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공간도형과 공간좌표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벡터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적분법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순열과 조합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확률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통계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</a:tr>
              <a:tr h="38132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월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모의평가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3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179513" y="4582813"/>
          <a:ext cx="8856983" cy="2228914"/>
        </p:xfrm>
        <a:graphic>
          <a:graphicData uri="http://schemas.openxmlformats.org/drawingml/2006/table">
            <a:tbl>
              <a:tblPr/>
              <a:tblGrid>
                <a:gridCol w="1008111"/>
                <a:gridCol w="942114"/>
                <a:gridCol w="903885"/>
                <a:gridCol w="903884"/>
                <a:gridCol w="903885"/>
                <a:gridCol w="810217"/>
                <a:gridCol w="810218"/>
                <a:gridCol w="810217"/>
                <a:gridCol w="810218"/>
                <a:gridCol w="954234"/>
              </a:tblGrid>
              <a:tr h="4286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수리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나형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수학 </a:t>
                      </a: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I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미적분과 통계 기본</a:t>
                      </a:r>
                      <a:endParaRPr kumimoji="0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159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행렬과 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그래프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지수함수와 로그함수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수열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수열의 극한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함수의 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극한과 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연속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다항함수의 </a:t>
                      </a:r>
                      <a:r>
                        <a:rPr kumimoji="0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미분법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다항함수의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적분법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확률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통계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</a:tr>
              <a:tr h="5445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월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모의평가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ctr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6200" marR="0" lvl="0" indent="0" algn="ctr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6200" marR="0" lvl="0" indent="0" algn="ctr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6200" marR="0" lvl="0" indent="0" algn="ctr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6200" marR="0" lvl="0" indent="0" algn="ctr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6200" marR="0" lvl="0" indent="0" algn="ctr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6200" marR="0" lvl="0" indent="0" algn="ctr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6200" marR="0" lvl="0" indent="0" algn="ctr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6200" marR="0" lvl="0" indent="0" algn="ctr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76200" marR="0" lvl="0" indent="0" algn="ctr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20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76200" marR="0" lvl="0" indent="0" algn="ctr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</a:t>
                      </a:r>
                    </a:p>
                  </a:txBody>
                  <a:tcPr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3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1269" name="제목 7"/>
          <p:cNvSpPr>
            <a:spLocks noGrp="1"/>
          </p:cNvSpPr>
          <p:nvPr>
            <p:ph type="title" idx="4294967295"/>
          </p:nvPr>
        </p:nvSpPr>
        <p:spPr>
          <a:xfrm>
            <a:off x="0" y="692150"/>
            <a:ext cx="5868144" cy="1008063"/>
          </a:xfrm>
        </p:spPr>
        <p:txBody>
          <a:bodyPr>
            <a:noAutofit/>
          </a:bodyPr>
          <a:lstStyle/>
          <a:p>
            <a:r>
              <a:rPr lang="ko-KR" altLang="en-US" sz="36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수리영역 고난도 및 특이문제</a:t>
            </a:r>
          </a:p>
        </p:txBody>
      </p:sp>
      <p:sp>
        <p:nvSpPr>
          <p:cNvPr id="11270" name="내용 개체 틀 8"/>
          <p:cNvSpPr>
            <a:spLocks noGrp="1"/>
          </p:cNvSpPr>
          <p:nvPr>
            <p:ph idx="4294967295"/>
          </p:nvPr>
        </p:nvSpPr>
        <p:spPr>
          <a:xfrm>
            <a:off x="0" y="1844675"/>
            <a:ext cx="9144000" cy="4680669"/>
          </a:xfrm>
        </p:spPr>
        <p:txBody>
          <a:bodyPr>
            <a:noAutofit/>
          </a:bodyPr>
          <a:lstStyle/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가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3200" dirty="0" err="1" smtClean="0">
                <a:latin typeface="휴먼모음T" pitchFamily="18" charset="-127"/>
                <a:ea typeface="휴먼모음T" pitchFamily="18" charset="-127"/>
              </a:rPr>
              <a:t>나형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 공통 문항 </a:t>
            </a:r>
            <a:r>
              <a:rPr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30</a:t>
            </a:r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번</a:t>
            </a:r>
            <a:endParaRPr lang="en-US" altLang="ko-KR" sz="3200" dirty="0" smtClean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buFont typeface="Arial" charset="0"/>
              <a:buNone/>
            </a:pPr>
            <a:r>
              <a:rPr lang="en-US" altLang="ko-KR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로그함수의 그래프를 이용하여 수열의 일반항을 찾는 </a:t>
            </a:r>
            <a:r>
              <a:rPr lang="ko-KR" altLang="en-US" sz="3200" dirty="0" err="1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통합형</a:t>
            </a:r>
            <a:r>
              <a:rPr lang="ko-KR" altLang="en-US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 문제</a:t>
            </a:r>
            <a:endParaRPr lang="en-US" altLang="ko-KR" sz="3200" dirty="0" smtClean="0">
              <a:solidFill>
                <a:srgbClr val="0000FF"/>
              </a:solidFill>
            </a:endParaRPr>
          </a:p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가형 </a:t>
            </a:r>
            <a:r>
              <a:rPr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27</a:t>
            </a:r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번</a:t>
            </a:r>
            <a:endParaRPr lang="en-US" altLang="ko-KR" sz="3200" dirty="0" smtClean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r>
              <a:rPr lang="ko-KR" altLang="en-US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원의 성질을 이용하여 타원의 </a:t>
            </a:r>
            <a:r>
              <a:rPr lang="ko-KR" altLang="en-US" sz="3200" dirty="0" err="1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장축의</a:t>
            </a:r>
            <a:r>
              <a:rPr lang="ko-KR" altLang="en-US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 길이를 구하는 문제로 </a:t>
            </a:r>
            <a:r>
              <a:rPr lang="ko-KR" altLang="en-US" sz="3200" dirty="0" err="1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신유형</a:t>
            </a:r>
            <a:r>
              <a:rPr lang="ko-KR" altLang="en-US" sz="3200" dirty="0" err="1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이면서</a:t>
            </a:r>
            <a:r>
              <a:rPr lang="ko-KR" altLang="en-US" sz="3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 고난도 문항</a:t>
            </a:r>
            <a:endParaRPr lang="en-US" altLang="ko-KR" sz="3200" dirty="0" smtClean="0">
              <a:solidFill>
                <a:srgbClr val="C00000"/>
              </a:solidFill>
            </a:endParaRPr>
          </a:p>
          <a:p>
            <a:r>
              <a:rPr lang="ko-KR" altLang="en-US" sz="3200" dirty="0" err="1" smtClean="0">
                <a:latin typeface="휴먼모음T" pitchFamily="18" charset="-127"/>
                <a:ea typeface="휴먼모음T" pitchFamily="18" charset="-127"/>
              </a:rPr>
              <a:t>나형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20</a:t>
            </a:r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번</a:t>
            </a:r>
            <a:endParaRPr lang="en-US" altLang="ko-KR" sz="3200" dirty="0" smtClean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buFont typeface="Arial" charset="0"/>
              <a:buNone/>
            </a:pPr>
            <a:r>
              <a:rPr lang="en-US" altLang="ko-KR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함수의 그래프와 절댓값의 성질을 이용하여 극한이 </a:t>
            </a:r>
            <a:r>
              <a:rPr lang="en-US" altLang="ko-KR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1</a:t>
            </a:r>
            <a:r>
              <a:rPr lang="ko-KR" altLang="en-US" sz="32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이 되는 미지수의 개수를 구하는 문항</a:t>
            </a:r>
          </a:p>
        </p:txBody>
      </p:sp>
      <p:sp>
        <p:nvSpPr>
          <p:cNvPr id="1127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2293" name="제목 7"/>
          <p:cNvSpPr>
            <a:spLocks noGrp="1"/>
          </p:cNvSpPr>
          <p:nvPr>
            <p:ph type="title" idx="4294967295"/>
          </p:nvPr>
        </p:nvSpPr>
        <p:spPr>
          <a:xfrm>
            <a:off x="251520" y="404664"/>
            <a:ext cx="5257800" cy="777875"/>
          </a:xfrm>
        </p:spPr>
        <p:txBody>
          <a:bodyPr>
            <a:normAutofit/>
          </a:bodyPr>
          <a:lstStyle/>
          <a:p>
            <a:r>
              <a:rPr lang="ko-KR" altLang="en-US" sz="3600" b="1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외국어영역 문제 수 및 배점</a:t>
            </a:r>
          </a:p>
        </p:txBody>
      </p:sp>
      <p:sp>
        <p:nvSpPr>
          <p:cNvPr id="1229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323850" y="1268763"/>
          <a:ext cx="8496939" cy="5400600"/>
        </p:xfrm>
        <a:graphic>
          <a:graphicData uri="http://schemas.openxmlformats.org/drawingml/2006/table">
            <a:tbl>
              <a:tblPr/>
              <a:tblGrid>
                <a:gridCol w="1511846"/>
                <a:gridCol w="1080120"/>
                <a:gridCol w="1224136"/>
                <a:gridCol w="1224136"/>
                <a:gridCol w="1224136"/>
                <a:gridCol w="1296144"/>
                <a:gridCol w="936421"/>
              </a:tblGrid>
              <a:tr h="49873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구분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듣기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말하기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읽기</a:t>
                      </a:r>
                      <a:r>
                        <a:rPr lang="en-US" altLang="ko-KR" sz="20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어휘</a:t>
                      </a:r>
                      <a:r>
                        <a:rPr lang="en-US" altLang="ko-KR" sz="20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쓰기</a:t>
                      </a:r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어법</a:t>
                      </a:r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sz="2000" b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합계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</a:tr>
              <a:tr h="61273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2013</a:t>
                      </a:r>
                      <a:endParaRPr lang="ko-KR" altLang="en-US" sz="2000" b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  <a:r>
                        <a:rPr lang="ko-KR" alt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월 모의평가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문항 수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13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24(2)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9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(2)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50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7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배점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24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9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49(4)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18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(4)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73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2012 </a:t>
                      </a:r>
                      <a:endParaRPr lang="ko-KR" altLang="en-US" sz="2000" b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수능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문항 수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13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25(2)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8(2)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50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7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배점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25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8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51(4)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16(4)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73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2012 </a:t>
                      </a:r>
                      <a:endParaRPr lang="ko-KR" altLang="en-US" sz="2000" b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9</a:t>
                      </a:r>
                      <a:r>
                        <a:rPr lang="ko-KR" alt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월 모의평가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문항 수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13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25(2)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8(2)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50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7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배점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25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8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51(4)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16(4)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73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2012</a:t>
                      </a:r>
                      <a:endParaRPr lang="ko-KR" altLang="en-US" sz="2000" b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  <a:r>
                        <a:rPr lang="ko-KR" alt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월 모의평가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문항 수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13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25(2)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8(2)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50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7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배점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26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8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50(4)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16(4)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37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도시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도시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도시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5700</TotalTime>
  <Words>5984</Words>
  <Application>Microsoft Office PowerPoint</Application>
  <PresentationFormat>화면 슬라이드 쇼(4:3)</PresentationFormat>
  <Paragraphs>2013</Paragraphs>
  <Slides>56</Slides>
  <Notes>50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56</vt:i4>
      </vt:variant>
    </vt:vector>
  </HeadingPairs>
  <TitlesOfParts>
    <vt:vector size="72" baseType="lpstr">
      <vt:lpstr>굴림</vt:lpstr>
      <vt:lpstr>Arial</vt:lpstr>
      <vt:lpstr>휴먼모음T</vt:lpstr>
      <vt:lpstr>Georgia</vt:lpstr>
      <vt:lpstr>맑은 고딕</vt:lpstr>
      <vt:lpstr>-윤디자인웹고딕</vt:lpstr>
      <vt:lpstr>HY헤드라인M</vt:lpstr>
      <vt:lpstr>HY얕은샘물M</vt:lpstr>
      <vt:lpstr>바탕</vt:lpstr>
      <vt:lpstr>Arial Unicode MS</vt:lpstr>
      <vt:lpstr>휴먼옛체</vt:lpstr>
      <vt:lpstr>Wingdings</vt:lpstr>
      <vt:lpstr>휴먼매직체</vt:lpstr>
      <vt:lpstr>Wingdings 2</vt:lpstr>
      <vt:lpstr>Trebuchet MS</vt:lpstr>
      <vt:lpstr>도시</vt:lpstr>
      <vt:lpstr>슬라이드 1</vt:lpstr>
      <vt:lpstr>슬라이드 2</vt:lpstr>
      <vt:lpstr>슬라이드 3</vt:lpstr>
      <vt:lpstr>슬라이드 4</vt:lpstr>
      <vt:lpstr>언어영역 문제 수 및 배점</vt:lpstr>
      <vt:lpstr>언어영역 고난도 및 특이문제</vt:lpstr>
      <vt:lpstr>수리영역 문제 수 및 배점</vt:lpstr>
      <vt:lpstr>수리영역 고난도 및 특이문제</vt:lpstr>
      <vt:lpstr>외국어영역 문제 수 및 배점</vt:lpstr>
      <vt:lpstr>외국어영역 고난도 및 특이문제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*교차 지원 시 수리 가형(25%)과 나형(75%)간의  유불리 현상 크지 않을 듯  1) 수리영역간의 난이도 조정노력 - 두 유형 간의 표준점수 차이가 크지 않다면,    교차 지원시 유리해지는 정도가 크지 않음을 감안  2) 자연계열 중위권 수리나형으로 전환하는 추세  - 한 등급 이상의 등급과 표준점수, 백분위 점수 상승 - 주요대학 자연계열 모집 단위 지원이 제한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수험생 여름 잘~나기</vt:lpstr>
      <vt:lpstr>슬라이드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허나경</dc:creator>
  <cp:lastModifiedBy>Your User Name</cp:lastModifiedBy>
  <cp:revision>533</cp:revision>
  <dcterms:created xsi:type="dcterms:W3CDTF">2010-02-07T15:50:19Z</dcterms:created>
  <dcterms:modified xsi:type="dcterms:W3CDTF">2012-06-15T07:15:12Z</dcterms:modified>
</cp:coreProperties>
</file>